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5" r:id="rId2"/>
    <p:sldMasterId id="2147483686" r:id="rId3"/>
  </p:sldMasterIdLst>
  <p:notesMasterIdLst>
    <p:notesMasterId r:id="rId77"/>
  </p:notesMasterIdLst>
  <p:sldIdLst>
    <p:sldId id="256" r:id="rId4"/>
    <p:sldId id="257" r:id="rId5"/>
    <p:sldId id="329"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328"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Lst>
  <p:sldSz cx="12192000" cy="6858000"/>
  <p:notesSz cx="7559675" cy="10691813"/>
  <p:embeddedFontLst>
    <p:embeddedFont>
      <p:font typeface="Calibri" panose="020F0502020204030204" pitchFamily="34" charset="0"/>
      <p:regular r:id="rId78"/>
      <p:bold r:id="rId79"/>
      <p:italic r:id="rId80"/>
      <p:boldItalic r:id="rId81"/>
    </p:embeddedFont>
    <p:embeddedFont>
      <p:font typeface="Helvetica" panose="020B0604020202020204" pitchFamily="34" charset="0"/>
      <p:regular r:id="rId82"/>
      <p:bold r:id="rId83"/>
      <p:italic r:id="rId84"/>
      <p:boldItalic r:id="rId85"/>
    </p:embeddedFont>
    <p:embeddedFont>
      <p:font typeface="Helvetica Neue" panose="020B0604020202020204" charset="0"/>
      <p:regular r:id="rId86"/>
      <p:bold r:id="rId87"/>
      <p:italic r:id="rId88"/>
      <p:boldItalic r:id="rId89"/>
    </p:embeddedFont>
    <p:embeddedFont>
      <p:font typeface="Helvetica Neue Light" panose="020B0604020202020204" charset="0"/>
      <p:regular r:id="rId90"/>
      <p:bold r:id="rId91"/>
      <p:italic r:id="rId92"/>
      <p:boldItalic r:id="rId9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756"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font" Target="fonts/font7.fntdata"/><Relationship Id="rId89" Type="http://schemas.openxmlformats.org/officeDocument/2006/relationships/font" Target="fonts/font12.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font" Target="fonts/font2.fntdata"/><Relationship Id="rId5" Type="http://schemas.openxmlformats.org/officeDocument/2006/relationships/slide" Target="slides/slide2.xml"/><Relationship Id="rId90" Type="http://schemas.openxmlformats.org/officeDocument/2006/relationships/font" Target="fonts/font13.fntdata"/><Relationship Id="rId95" Type="http://schemas.openxmlformats.org/officeDocument/2006/relationships/viewProps" Target="view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font" Target="fonts/font3.fntdata"/><Relationship Id="rId85"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font" Target="fonts/font6.fntdata"/><Relationship Id="rId88" Type="http://schemas.openxmlformats.org/officeDocument/2006/relationships/font" Target="fonts/font11.fntdata"/><Relationship Id="rId91" Type="http://schemas.openxmlformats.org/officeDocument/2006/relationships/font" Target="fonts/font14.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15.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font" Target="fonts/font10.fntdata"/><Relationship Id="rId61" Type="http://schemas.openxmlformats.org/officeDocument/2006/relationships/slide" Target="slides/slide58.xml"/><Relationship Id="rId82" Type="http://schemas.openxmlformats.org/officeDocument/2006/relationships/font" Target="fonts/font5.fntdata"/><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font" Target="fonts/font16.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49\Downloads\&#928;&#959;&#963;&#959;&#963;&#964;&#940;%20&#904;&#961;&#947;&#94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Sheet1!$B$1</c:f>
              <c:strCache>
                <c:ptCount val="1"/>
                <c:pt idx="0">
                  <c:v>Έργα που παρελήφθησαν (€)</c:v>
                </c:pt>
              </c:strCache>
            </c:strRef>
          </c:tx>
          <c:spPr>
            <a:solidFill>
              <a:schemeClr val="accent2">
                <a:lumMod val="7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01/09/2019</c:v>
                </c:pt>
                <c:pt idx="1">
                  <c:v>01/09/2020</c:v>
                </c:pt>
                <c:pt idx="2">
                  <c:v>01/09/2021</c:v>
                </c:pt>
                <c:pt idx="3">
                  <c:v>01/09/2021</c:v>
                </c:pt>
                <c:pt idx="4">
                  <c:v>01/09/2022</c:v>
                </c:pt>
              </c:strCache>
            </c:strRef>
          </c:cat>
          <c:val>
            <c:numRef>
              <c:f>Sheet1!$B$2:$B$6</c:f>
              <c:numCache>
                <c:formatCode>0%</c:formatCode>
                <c:ptCount val="5"/>
                <c:pt idx="0">
                  <c:v>1</c:v>
                </c:pt>
                <c:pt idx="1">
                  <c:v>0.85</c:v>
                </c:pt>
                <c:pt idx="2">
                  <c:v>0.5</c:v>
                </c:pt>
                <c:pt idx="3">
                  <c:v>0.25</c:v>
                </c:pt>
                <c:pt idx="4">
                  <c:v>0.1</c:v>
                </c:pt>
              </c:numCache>
            </c:numRef>
          </c:val>
          <c:extLst>
            <c:ext xmlns:c16="http://schemas.microsoft.com/office/drawing/2014/chart" uri="{C3380CC4-5D6E-409C-BE32-E72D297353CC}">
              <c16:uniqueId val="{00000000-0053-441F-A50B-A0F95D77ED2D}"/>
            </c:ext>
          </c:extLst>
        </c:ser>
        <c:ser>
          <c:idx val="1"/>
          <c:order val="1"/>
          <c:tx>
            <c:strRef>
              <c:f>Sheet1!$C$1</c:f>
              <c:strCache>
                <c:ptCount val="1"/>
                <c:pt idx="0">
                  <c:v>Έργα της παρούσης Δημοτικής Αρχής (€)</c:v>
                </c:pt>
              </c:strCache>
            </c:strRef>
          </c:tx>
          <c:spPr>
            <a:solidFill>
              <a:srgbClr val="FFC0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01/09/2019</c:v>
                </c:pt>
                <c:pt idx="1">
                  <c:v>01/09/2020</c:v>
                </c:pt>
                <c:pt idx="2">
                  <c:v>01/09/2021</c:v>
                </c:pt>
                <c:pt idx="3">
                  <c:v>01/09/2021</c:v>
                </c:pt>
                <c:pt idx="4">
                  <c:v>01/09/2022</c:v>
                </c:pt>
              </c:strCache>
            </c:strRef>
          </c:cat>
          <c:val>
            <c:numRef>
              <c:f>Sheet1!$C$2:$C$6</c:f>
              <c:numCache>
                <c:formatCode>0%</c:formatCode>
                <c:ptCount val="5"/>
                <c:pt idx="0">
                  <c:v>0</c:v>
                </c:pt>
                <c:pt idx="1">
                  <c:v>0.15</c:v>
                </c:pt>
                <c:pt idx="2">
                  <c:v>0.5</c:v>
                </c:pt>
                <c:pt idx="3">
                  <c:v>0.75</c:v>
                </c:pt>
                <c:pt idx="4">
                  <c:v>0.9</c:v>
                </c:pt>
              </c:numCache>
            </c:numRef>
          </c:val>
          <c:extLst>
            <c:ext xmlns:c16="http://schemas.microsoft.com/office/drawing/2014/chart" uri="{C3380CC4-5D6E-409C-BE32-E72D297353CC}">
              <c16:uniqueId val="{00000001-0053-441F-A50B-A0F95D77ED2D}"/>
            </c:ext>
          </c:extLst>
        </c:ser>
        <c:dLbls>
          <c:dLblPos val="inEnd"/>
          <c:showLegendKey val="0"/>
          <c:showVal val="1"/>
          <c:showCatName val="0"/>
          <c:showSerName val="0"/>
          <c:showPercent val="0"/>
          <c:showBubbleSize val="0"/>
        </c:dLbls>
        <c:gapWidth val="65"/>
        <c:axId val="1642455520"/>
        <c:axId val="1642439088"/>
      </c:barChart>
      <c:catAx>
        <c:axId val="16424555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mn-lt"/>
                <a:ea typeface="+mn-ea"/>
                <a:cs typeface="+mn-cs"/>
              </a:defRPr>
            </a:pPr>
            <a:endParaRPr lang="el-GR"/>
          </a:p>
        </c:txPr>
        <c:crossAx val="1642439088"/>
        <c:crosses val="autoZero"/>
        <c:auto val="1"/>
        <c:lblAlgn val="ctr"/>
        <c:lblOffset val="100"/>
        <c:noMultiLvlLbl val="0"/>
      </c:catAx>
      <c:valAx>
        <c:axId val="1642439088"/>
        <c:scaling>
          <c:orientation val="minMax"/>
          <c:max val="1.05"/>
          <c:min val="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6424555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b="1"/>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2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2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2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2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2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55eaf33297_0_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55eaf33297_0_13: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3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3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3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3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3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55eaf33297_0_48: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g155eaf33297_0_4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55eaf33297_0_6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55eaf33297_0_62: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4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p4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4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4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4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4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p3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3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74908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4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55eaf33297_0_131: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g155eaf33297_0_13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4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4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4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4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55eaf33297_0_75: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g155eaf33297_0_7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55eaf33297_0_86: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g155eaf33297_0_8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55eaf33297_0_92: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g155eaf33297_0_9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55eaf33297_0_97: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g155eaf33297_0_9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2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55eaf33297_0_70: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g155eaf33297_0_7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p3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2" name="Google Shape;432;p4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p3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2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55eaf33297_0_114: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g155eaf33297_0_11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p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55eaf33297_0_16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g155eaf33297_0_16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55eaf33297_0_15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8" name="Google Shape;468;g155eaf33297_0_15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55eaf33297_0_190: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4" name="Google Shape;474;g155eaf33297_0_19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2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55eaf33297_0_154: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 name="Google Shape;490;g155eaf33297_0_15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55eaf33297_0_126: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6" name="Google Shape;496;g155eaf33297_0_12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55eaf33297_0_14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2" name="Google Shape;502;g155eaf33297_0_14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55eaf33297_0_144: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8" name="Google Shape;508;g155eaf33297_0_14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55eaf33297_0_13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4" name="Google Shape;514;g155eaf33297_0_13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55eaf33297_0_174: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0" name="Google Shape;520;g155eaf33297_0_17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55eaf33297_0_164: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6" name="Google Shape;526;g155eaf33297_0_16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55eaf33297_0_205: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2" name="Google Shape;532;g155eaf33297_0_20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3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8" name="Google Shape;538;p3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5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4" name="Google Shape;544;p5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5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0" name="Google Shape;550;p5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5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6" name="Google Shape;556;p5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5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2" name="Google Shape;562;p5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5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8" name="Google Shape;568;p5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5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4" name="Google Shape;574;p5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ff05f3a0df_0_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ff05f3a0df_0_0: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6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6" name="Google Shape;586;p6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55eaf33297_0_225: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5" name="Google Shape;595;g155eaf33297_0_22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ff05f3a0df_0_1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ff05f3a0df_0_18: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6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10" name="Google Shape;610;p6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6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8" name="Google Shape;618;p6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6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25" name="Google Shape;625;p6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6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1" name="Google Shape;631;p6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 name="Google Shape;48;p12"/>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 name="Google Shape;49;p12"/>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 name="Google Shape;50;p12"/>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13"/>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13"/>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6" name="Google Shape;56;p13"/>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7" name="Google Shape;57;p13"/>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13"/>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5"/>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9" name="Google Shape;69;p15"/>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9"/>
        <p:cNvGrpSpPr/>
        <p:nvPr/>
      </p:nvGrpSpPr>
      <p:grpSpPr>
        <a:xfrm>
          <a:off x="0" y="0"/>
          <a:ext cx="0" cy="0"/>
          <a:chOff x="0" y="0"/>
          <a:chExt cx="0" cy="0"/>
        </a:xfrm>
      </p:grpSpPr>
      <p:sp>
        <p:nvSpPr>
          <p:cNvPr id="80" name="Google Shape;80;p20"/>
          <p:cNvSpPr txBox="1">
            <a:spLocks noGrp="1"/>
          </p:cNvSpPr>
          <p:nvPr>
            <p:ph type="subTitle" idx="1"/>
          </p:nvPr>
        </p:nvSpPr>
        <p:spPr>
          <a:xfrm>
            <a:off x="609480" y="273600"/>
            <a:ext cx="10972440" cy="53078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4" name="Google Shape;84;p21"/>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5" name="Google Shape;85;p21"/>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2"/>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22"/>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0" name="Google Shape;90;p22"/>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1"/>
        <p:cNvGrpSpPr/>
        <p:nvPr/>
      </p:nvGrpSpPr>
      <p:grpSpPr>
        <a:xfrm>
          <a:off x="0" y="0"/>
          <a:ext cx="0" cy="0"/>
          <a:chOff x="0" y="0"/>
          <a:chExt cx="0" cy="0"/>
        </a:xfrm>
      </p:grpSpPr>
      <p:sp>
        <p:nvSpPr>
          <p:cNvPr id="92" name="Google Shape;92;p23"/>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3"/>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23"/>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5" name="Google Shape;95;p23"/>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96"/>
        <p:cNvGrpSpPr/>
        <p:nvPr/>
      </p:nvGrpSpPr>
      <p:grpSpPr>
        <a:xfrm>
          <a:off x="0" y="0"/>
          <a:ext cx="0" cy="0"/>
          <a:chOff x="0" y="0"/>
          <a:chExt cx="0" cy="0"/>
        </a:xfrm>
      </p:grpSpPr>
      <p:sp>
        <p:nvSpPr>
          <p:cNvPr id="97" name="Google Shape;97;p2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4"/>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24"/>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0"/>
        <p:cNvGrpSpPr/>
        <p:nvPr/>
      </p:nvGrpSpPr>
      <p:grpSpPr>
        <a:xfrm>
          <a:off x="0" y="0"/>
          <a:ext cx="0" cy="0"/>
          <a:chOff x="0" y="0"/>
          <a:chExt cx="0" cy="0"/>
        </a:xfrm>
      </p:grpSpPr>
      <p:sp>
        <p:nvSpPr>
          <p:cNvPr id="101" name="Google Shape;101;p2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5"/>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3" name="Google Shape;103;p25"/>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4" name="Google Shape;104;p25"/>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5" name="Google Shape;105;p25"/>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6"/>
        <p:cNvGrpSpPr/>
        <p:nvPr/>
      </p:nvGrpSpPr>
      <p:grpSpPr>
        <a:xfrm>
          <a:off x="0" y="0"/>
          <a:ext cx="0" cy="0"/>
          <a:chOff x="0" y="0"/>
          <a:chExt cx="0" cy="0"/>
        </a:xfrm>
      </p:grpSpPr>
      <p:sp>
        <p:nvSpPr>
          <p:cNvPr id="107" name="Google Shape;107;p2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6"/>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26"/>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0" name="Google Shape;110;p26"/>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1" name="Google Shape;111;p26"/>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2" name="Google Shape;112;p26"/>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3" name="Google Shape;113;p26"/>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0"/>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21"/>
        <p:cNvGrpSpPr/>
        <p:nvPr/>
      </p:nvGrpSpPr>
      <p:grpSpPr>
        <a:xfrm>
          <a:off x="0" y="0"/>
          <a:ext cx="0" cy="0"/>
          <a:chOff x="0" y="0"/>
          <a:chExt cx="0" cy="0"/>
        </a:xfrm>
      </p:grpSpPr>
      <p:sp>
        <p:nvSpPr>
          <p:cNvPr id="122" name="Google Shape;122;p2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9"/>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4"/>
        <p:cNvGrpSpPr/>
        <p:nvPr/>
      </p:nvGrpSpPr>
      <p:grpSpPr>
        <a:xfrm>
          <a:off x="0" y="0"/>
          <a:ext cx="0" cy="0"/>
          <a:chOff x="0" y="0"/>
          <a:chExt cx="0" cy="0"/>
        </a:xfrm>
      </p:grpSpPr>
      <p:sp>
        <p:nvSpPr>
          <p:cNvPr id="125" name="Google Shape;125;p30"/>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0"/>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27"/>
        <p:cNvGrpSpPr/>
        <p:nvPr/>
      </p:nvGrpSpPr>
      <p:grpSpPr>
        <a:xfrm>
          <a:off x="0" y="0"/>
          <a:ext cx="0" cy="0"/>
          <a:chOff x="0" y="0"/>
          <a:chExt cx="0" cy="0"/>
        </a:xfrm>
      </p:grpSpPr>
      <p:sp>
        <p:nvSpPr>
          <p:cNvPr id="128" name="Google Shape;128;p31"/>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1"/>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0" name="Google Shape;130;p31"/>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p3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33"/>
        <p:cNvGrpSpPr/>
        <p:nvPr/>
      </p:nvGrpSpPr>
      <p:grpSpPr>
        <a:xfrm>
          <a:off x="0" y="0"/>
          <a:ext cx="0" cy="0"/>
          <a:chOff x="0" y="0"/>
          <a:chExt cx="0" cy="0"/>
        </a:xfrm>
      </p:grpSpPr>
      <p:sp>
        <p:nvSpPr>
          <p:cNvPr id="134" name="Google Shape;134;p33"/>
          <p:cNvSpPr txBox="1">
            <a:spLocks noGrp="1"/>
          </p:cNvSpPr>
          <p:nvPr>
            <p:ph type="subTitle" idx="1"/>
          </p:nvPr>
        </p:nvSpPr>
        <p:spPr>
          <a:xfrm>
            <a:off x="609480" y="273600"/>
            <a:ext cx="10972440" cy="53078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 name="Google Shape;21;p5"/>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35"/>
        <p:cNvGrpSpPr/>
        <p:nvPr/>
      </p:nvGrpSpPr>
      <p:grpSpPr>
        <a:xfrm>
          <a:off x="0" y="0"/>
          <a:ext cx="0" cy="0"/>
          <a:chOff x="0" y="0"/>
          <a:chExt cx="0" cy="0"/>
        </a:xfrm>
      </p:grpSpPr>
      <p:sp>
        <p:nvSpPr>
          <p:cNvPr id="136" name="Google Shape;136;p3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4"/>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8" name="Google Shape;138;p34"/>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9" name="Google Shape;139;p34"/>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0"/>
        <p:cNvGrpSpPr/>
        <p:nvPr/>
      </p:nvGrpSpPr>
      <p:grpSpPr>
        <a:xfrm>
          <a:off x="0" y="0"/>
          <a:ext cx="0" cy="0"/>
          <a:chOff x="0" y="0"/>
          <a:chExt cx="0" cy="0"/>
        </a:xfrm>
      </p:grpSpPr>
      <p:sp>
        <p:nvSpPr>
          <p:cNvPr id="141" name="Google Shape;141;p3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5"/>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3" name="Google Shape;143;p35"/>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4" name="Google Shape;144;p35"/>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45"/>
        <p:cNvGrpSpPr/>
        <p:nvPr/>
      </p:nvGrpSpPr>
      <p:grpSpPr>
        <a:xfrm>
          <a:off x="0" y="0"/>
          <a:ext cx="0" cy="0"/>
          <a:chOff x="0" y="0"/>
          <a:chExt cx="0" cy="0"/>
        </a:xfrm>
      </p:grpSpPr>
      <p:sp>
        <p:nvSpPr>
          <p:cNvPr id="146" name="Google Shape;146;p3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36"/>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8" name="Google Shape;148;p36"/>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9" name="Google Shape;149;p36"/>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0"/>
        <p:cNvGrpSpPr/>
        <p:nvPr/>
      </p:nvGrpSpPr>
      <p:grpSpPr>
        <a:xfrm>
          <a:off x="0" y="0"/>
          <a:ext cx="0" cy="0"/>
          <a:chOff x="0" y="0"/>
          <a:chExt cx="0" cy="0"/>
        </a:xfrm>
      </p:grpSpPr>
      <p:sp>
        <p:nvSpPr>
          <p:cNvPr id="151" name="Google Shape;151;p37"/>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7"/>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 name="Google Shape;153;p37"/>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54"/>
        <p:cNvGrpSpPr/>
        <p:nvPr/>
      </p:nvGrpSpPr>
      <p:grpSpPr>
        <a:xfrm>
          <a:off x="0" y="0"/>
          <a:ext cx="0" cy="0"/>
          <a:chOff x="0" y="0"/>
          <a:chExt cx="0" cy="0"/>
        </a:xfrm>
      </p:grpSpPr>
      <p:sp>
        <p:nvSpPr>
          <p:cNvPr id="155" name="Google Shape;155;p3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8"/>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7" name="Google Shape;157;p38"/>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8" name="Google Shape;158;p38"/>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9" name="Google Shape;159;p38"/>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0"/>
        <p:cNvGrpSpPr/>
        <p:nvPr/>
      </p:nvGrpSpPr>
      <p:grpSpPr>
        <a:xfrm>
          <a:off x="0" y="0"/>
          <a:ext cx="0" cy="0"/>
          <a:chOff x="0" y="0"/>
          <a:chExt cx="0" cy="0"/>
        </a:xfrm>
      </p:grpSpPr>
      <p:sp>
        <p:nvSpPr>
          <p:cNvPr id="161" name="Google Shape;161;p3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39"/>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3" name="Google Shape;163;p39"/>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4" name="Google Shape;164;p39"/>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5" name="Google Shape;165;p39"/>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6" name="Google Shape;166;p39"/>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7" name="Google Shape;167;p39"/>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4"/>
        <p:cNvGrpSpPr/>
        <p:nvPr/>
      </p:nvGrpSpPr>
      <p:grpSpPr>
        <a:xfrm>
          <a:off x="0" y="0"/>
          <a:ext cx="0" cy="0"/>
          <a:chOff x="0" y="0"/>
          <a:chExt cx="0" cy="0"/>
        </a:xfrm>
      </p:grpSpPr>
      <p:sp>
        <p:nvSpPr>
          <p:cNvPr id="25" name="Google Shape;25;p7"/>
          <p:cNvSpPr txBox="1">
            <a:spLocks noGrp="1"/>
          </p:cNvSpPr>
          <p:nvPr>
            <p:ph type="subTitle" idx="1"/>
          </p:nvPr>
        </p:nvSpPr>
        <p:spPr>
          <a:xfrm>
            <a:off x="609480" y="273600"/>
            <a:ext cx="10972440" cy="53078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 name="Google Shape;29;p8"/>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8"/>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9"/>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9"/>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10"/>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10"/>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11"/>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p:nvPr/>
        </p:nvSpPr>
        <p:spPr>
          <a:xfrm>
            <a:off x="0" y="6400800"/>
            <a:ext cx="12191400" cy="45648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p:nvPr/>
        </p:nvSpPr>
        <p:spPr>
          <a:xfrm>
            <a:off x="0" y="6334200"/>
            <a:ext cx="12191400" cy="6588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8;p1"/>
          <p:cNvCxnSpPr/>
          <p:nvPr/>
        </p:nvCxnSpPr>
        <p:spPr>
          <a:xfrm>
            <a:off x="1193400" y="1737720"/>
            <a:ext cx="9966960" cy="0"/>
          </a:xfrm>
          <a:prstGeom prst="straightConnector1">
            <a:avLst/>
          </a:prstGeom>
          <a:noFill/>
          <a:ln w="9525" cap="flat" cmpd="sng">
            <a:solidFill>
              <a:srgbClr val="7F7F7F"/>
            </a:solidFill>
            <a:prstDash val="solid"/>
            <a:round/>
            <a:headEnd type="none" w="sm" len="sm"/>
            <a:tailEnd type="none" w="sm" len="sm"/>
          </a:ln>
        </p:spPr>
      </p:cxnSp>
      <p:sp>
        <p:nvSpPr>
          <p:cNvPr id="9" name="Google Shape;9;p1"/>
          <p:cNvSpPr txBox="1">
            <a:spLocks noGrp="1"/>
          </p:cNvSpPr>
          <p:nvPr>
            <p:ph type="title"/>
          </p:nvPr>
        </p:nvSpPr>
        <p:spPr>
          <a:xfrm>
            <a:off x="609480" y="273600"/>
            <a:ext cx="10972080" cy="1144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0" name="Google Shape;10;p1"/>
          <p:cNvSpPr txBox="1">
            <a:spLocks noGrp="1"/>
          </p:cNvSpPr>
          <p:nvPr>
            <p:ph type="body" idx="1"/>
          </p:nvPr>
        </p:nvSpPr>
        <p:spPr>
          <a:xfrm>
            <a:off x="609480" y="1604520"/>
            <a:ext cx="10972080" cy="39769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
        <p:cNvGrpSpPr/>
        <p:nvPr/>
      </p:nvGrpSpPr>
      <p:grpSpPr>
        <a:xfrm>
          <a:off x="0" y="0"/>
          <a:ext cx="0" cy="0"/>
          <a:chOff x="0" y="0"/>
          <a:chExt cx="0" cy="0"/>
        </a:xfrm>
      </p:grpSpPr>
      <p:sp>
        <p:nvSpPr>
          <p:cNvPr id="60" name="Google Shape;60;p14"/>
          <p:cNvSpPr/>
          <p:nvPr/>
        </p:nvSpPr>
        <p:spPr>
          <a:xfrm>
            <a:off x="0" y="6400800"/>
            <a:ext cx="12191400" cy="45648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a:off x="0" y="6334200"/>
            <a:ext cx="12191400" cy="6588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 name="Google Shape;62;p14"/>
          <p:cNvCxnSpPr/>
          <p:nvPr/>
        </p:nvCxnSpPr>
        <p:spPr>
          <a:xfrm>
            <a:off x="1193400" y="1737720"/>
            <a:ext cx="9966960" cy="0"/>
          </a:xfrm>
          <a:prstGeom prst="straightConnector1">
            <a:avLst/>
          </a:prstGeom>
          <a:noFill/>
          <a:ln w="9525" cap="flat" cmpd="sng">
            <a:solidFill>
              <a:srgbClr val="7F7F7F"/>
            </a:solidFill>
            <a:prstDash val="solid"/>
            <a:round/>
            <a:headEnd type="none" w="sm" len="sm"/>
            <a:tailEnd type="none" w="sm" len="sm"/>
          </a:ln>
        </p:spPr>
      </p:cxnSp>
      <p:sp>
        <p:nvSpPr>
          <p:cNvPr id="63" name="Google Shape;63;p14"/>
          <p:cNvSpPr txBox="1">
            <a:spLocks noGrp="1"/>
          </p:cNvSpPr>
          <p:nvPr>
            <p:ph type="title"/>
          </p:nvPr>
        </p:nvSpPr>
        <p:spPr>
          <a:xfrm>
            <a:off x="609480" y="273600"/>
            <a:ext cx="10972080" cy="1144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4" name="Google Shape;64;p14"/>
          <p:cNvSpPr txBox="1">
            <a:spLocks noGrp="1"/>
          </p:cNvSpPr>
          <p:nvPr>
            <p:ph type="body" idx="1"/>
          </p:nvPr>
        </p:nvSpPr>
        <p:spPr>
          <a:xfrm>
            <a:off x="609480" y="1604520"/>
            <a:ext cx="5353920" cy="39769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65" name="Google Shape;65;p14"/>
          <p:cNvSpPr txBox="1">
            <a:spLocks noGrp="1"/>
          </p:cNvSpPr>
          <p:nvPr>
            <p:ph type="body" idx="2"/>
          </p:nvPr>
        </p:nvSpPr>
        <p:spPr>
          <a:xfrm>
            <a:off x="6231960" y="1604520"/>
            <a:ext cx="5353920" cy="39769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4"/>
        <p:cNvGrpSpPr/>
        <p:nvPr/>
      </p:nvGrpSpPr>
      <p:grpSpPr>
        <a:xfrm>
          <a:off x="0" y="0"/>
          <a:ext cx="0" cy="0"/>
          <a:chOff x="0" y="0"/>
          <a:chExt cx="0" cy="0"/>
        </a:xfrm>
      </p:grpSpPr>
      <p:cxnSp>
        <p:nvCxnSpPr>
          <p:cNvPr id="115" name="Google Shape;115;p27"/>
          <p:cNvCxnSpPr/>
          <p:nvPr/>
        </p:nvCxnSpPr>
        <p:spPr>
          <a:xfrm>
            <a:off x="1193400" y="1737720"/>
            <a:ext cx="9966960" cy="0"/>
          </a:xfrm>
          <a:prstGeom prst="straightConnector1">
            <a:avLst/>
          </a:prstGeom>
          <a:noFill/>
          <a:ln w="9525" cap="flat" cmpd="sng">
            <a:solidFill>
              <a:srgbClr val="7F7F7F"/>
            </a:solidFill>
            <a:prstDash val="solid"/>
            <a:round/>
            <a:headEnd type="none" w="sm" len="sm"/>
            <a:tailEnd type="none" w="sm" len="sm"/>
          </a:ln>
        </p:spPr>
      </p:cxnSp>
      <p:sp>
        <p:nvSpPr>
          <p:cNvPr id="116" name="Google Shape;116;p27"/>
          <p:cNvSpPr/>
          <p:nvPr/>
        </p:nvSpPr>
        <p:spPr>
          <a:xfrm>
            <a:off x="3240" y="6400800"/>
            <a:ext cx="12188160" cy="45648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7"/>
          <p:cNvSpPr/>
          <p:nvPr/>
        </p:nvSpPr>
        <p:spPr>
          <a:xfrm>
            <a:off x="0" y="6334200"/>
            <a:ext cx="12188160" cy="6336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7"/>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9" name="Google Shape;119;p27"/>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71"/>
        <p:cNvGrpSpPr/>
        <p:nvPr/>
      </p:nvGrpSpPr>
      <p:grpSpPr>
        <a:xfrm>
          <a:off x="0" y="0"/>
          <a:ext cx="0" cy="0"/>
          <a:chOff x="0" y="0"/>
          <a:chExt cx="0" cy="0"/>
        </a:xfrm>
      </p:grpSpPr>
      <p:sp>
        <p:nvSpPr>
          <p:cNvPr id="172" name="Google Shape;172;p40"/>
          <p:cNvSpPr/>
          <p:nvPr/>
        </p:nvSpPr>
        <p:spPr>
          <a:xfrm>
            <a:off x="1497600" y="2270160"/>
            <a:ext cx="8333640" cy="2317320"/>
          </a:xfrm>
          <a:prstGeom prst="rect">
            <a:avLst/>
          </a:prstGeom>
          <a:noFill/>
          <a:ln>
            <a:noFill/>
          </a:ln>
        </p:spPr>
        <p:txBody>
          <a:bodyPr spcFirstLastPara="1" wrap="square" lIns="25550" tIns="25550" rIns="25550" bIns="25550" anchor="ctr" anchorCtr="0">
            <a:noAutofit/>
          </a:bodyPr>
          <a:lstStyle/>
          <a:p>
            <a:pPr marL="914400" marR="0" lvl="0" indent="0" algn="ctr" rtl="0">
              <a:lnSpc>
                <a:spcPct val="120000"/>
              </a:lnSpc>
              <a:spcBef>
                <a:spcPts val="0"/>
              </a:spcBef>
              <a:spcAft>
                <a:spcPts val="0"/>
              </a:spcAft>
              <a:buNone/>
            </a:pPr>
            <a:r>
              <a:rPr lang="el-GR" sz="4800" b="1" i="0" u="none" strike="noStrike" cap="none" dirty="0">
                <a:solidFill>
                  <a:srgbClr val="0070C0"/>
                </a:solidFill>
                <a:latin typeface="Helvetica Neue"/>
                <a:ea typeface="Helvetica Neue"/>
                <a:cs typeface="Helvetica Neue"/>
                <a:sym typeface="Helvetica Neue"/>
              </a:rPr>
              <a:t>Δήμος Κορινθίων </a:t>
            </a:r>
            <a:endParaRPr sz="4800" b="0" i="0" u="none" strike="noStrike" cap="none" dirty="0">
              <a:latin typeface="Arial"/>
              <a:ea typeface="Arial"/>
              <a:cs typeface="Arial"/>
              <a:sym typeface="Arial"/>
            </a:endParaRPr>
          </a:p>
          <a:p>
            <a:pPr marL="914400" marR="0" lvl="0" indent="0" algn="ctr" rtl="0">
              <a:lnSpc>
                <a:spcPct val="120000"/>
              </a:lnSpc>
              <a:spcBef>
                <a:spcPts val="0"/>
              </a:spcBef>
              <a:spcAft>
                <a:spcPts val="0"/>
              </a:spcAft>
              <a:buNone/>
            </a:pPr>
            <a:r>
              <a:rPr lang="el-GR" sz="4000" b="1" i="0" u="none" strike="noStrike" cap="none" dirty="0">
                <a:solidFill>
                  <a:srgbClr val="0070C0"/>
                </a:solidFill>
                <a:latin typeface="Helvetica Neue"/>
                <a:ea typeface="Helvetica Neue"/>
                <a:cs typeface="Helvetica Neue"/>
                <a:sym typeface="Helvetica Neue"/>
              </a:rPr>
              <a:t>Διεύθυνση Τεχνικών Υπηρεσιών</a:t>
            </a:r>
            <a:endParaRPr sz="4000" b="0" i="0" u="none" strike="noStrike" cap="none" dirty="0">
              <a:latin typeface="Arial"/>
              <a:ea typeface="Arial"/>
              <a:cs typeface="Arial"/>
              <a:sym typeface="Arial"/>
            </a:endParaRPr>
          </a:p>
          <a:p>
            <a:pPr marL="914400" marR="0" lvl="0" indent="0" algn="ctr" rtl="0">
              <a:lnSpc>
                <a:spcPct val="120000"/>
              </a:lnSpc>
              <a:spcBef>
                <a:spcPts val="0"/>
              </a:spcBef>
              <a:spcAft>
                <a:spcPts val="0"/>
              </a:spcAft>
              <a:buNone/>
            </a:pPr>
            <a:r>
              <a:rPr lang="el-GR" sz="2800" b="1" i="0" u="none" strike="noStrike" cap="none" dirty="0">
                <a:solidFill>
                  <a:srgbClr val="0070C0"/>
                </a:solidFill>
                <a:latin typeface="Helvetica Neue"/>
                <a:ea typeface="Helvetica Neue"/>
                <a:cs typeface="Helvetica Neue"/>
                <a:sym typeface="Helvetica Neue"/>
              </a:rPr>
              <a:t>Ετήσιος Απολογισμός Πεπραγμένων </a:t>
            </a:r>
            <a:endParaRPr sz="2800" b="0" i="0" u="none" strike="noStrike" cap="none" dirty="0">
              <a:latin typeface="Arial"/>
              <a:ea typeface="Arial"/>
              <a:cs typeface="Arial"/>
              <a:sym typeface="Arial"/>
            </a:endParaRPr>
          </a:p>
          <a:p>
            <a:pPr marL="914400" marR="0" lvl="0" indent="0" algn="ctr" rtl="0">
              <a:lnSpc>
                <a:spcPct val="120000"/>
              </a:lnSpc>
              <a:spcBef>
                <a:spcPts val="0"/>
              </a:spcBef>
              <a:spcAft>
                <a:spcPts val="0"/>
              </a:spcAft>
              <a:buNone/>
            </a:pPr>
            <a:r>
              <a:rPr lang="el-GR" sz="2800" b="1" i="0" u="none" strike="noStrike" cap="none" dirty="0">
                <a:solidFill>
                  <a:srgbClr val="0070C0"/>
                </a:solidFill>
                <a:latin typeface="Helvetica Neue"/>
                <a:ea typeface="Helvetica Neue"/>
                <a:cs typeface="Helvetica Neue"/>
                <a:sym typeface="Helvetica Neue"/>
              </a:rPr>
              <a:t>01/09/2021 – 31/08/2022</a:t>
            </a:r>
            <a:endParaRPr sz="2800" b="0" i="0" u="none" strike="noStrike" cap="none" dirty="0">
              <a:latin typeface="Arial"/>
              <a:ea typeface="Arial"/>
              <a:cs typeface="Arial"/>
              <a:sym typeface="Arial"/>
            </a:endParaRPr>
          </a:p>
        </p:txBody>
      </p:sp>
      <p:sp>
        <p:nvSpPr>
          <p:cNvPr id="173" name="Google Shape;173;p40"/>
          <p:cNvSpPr/>
          <p:nvPr/>
        </p:nvSpPr>
        <p:spPr>
          <a:xfrm>
            <a:off x="715560" y="5338440"/>
            <a:ext cx="3633900" cy="853500"/>
          </a:xfrm>
          <a:prstGeom prst="rect">
            <a:avLst/>
          </a:prstGeom>
          <a:noFill/>
          <a:ln>
            <a:noFill/>
          </a:ln>
        </p:spPr>
        <p:txBody>
          <a:bodyPr spcFirstLastPara="1" wrap="square" lIns="25550" tIns="25550" rIns="25550" bIns="25550" anchor="ctr" anchorCtr="0">
            <a:noAutofit/>
          </a:bodyPr>
          <a:lstStyle/>
          <a:p>
            <a:pPr marL="0" marR="0" lvl="0" indent="0" algn="l" rtl="0">
              <a:lnSpc>
                <a:spcPct val="120000"/>
              </a:lnSpc>
              <a:spcBef>
                <a:spcPts val="0"/>
              </a:spcBef>
              <a:spcAft>
                <a:spcPts val="0"/>
              </a:spcAft>
              <a:buNone/>
            </a:pPr>
            <a:r>
              <a:rPr lang="el-GR" sz="1600" b="1" i="0" u="none" strike="noStrike" cap="none">
                <a:solidFill>
                  <a:srgbClr val="0070C0"/>
                </a:solidFill>
                <a:latin typeface="Helvetica Neue"/>
                <a:ea typeface="Helvetica Neue"/>
                <a:cs typeface="Helvetica Neue"/>
                <a:sym typeface="Helvetica Neue"/>
              </a:rPr>
              <a:t>Γιώργος Σπ. Πούρος</a:t>
            </a:r>
            <a:endParaRPr sz="1600" b="0" i="0" u="none" strike="noStrike" cap="none">
              <a:latin typeface="Arial"/>
              <a:ea typeface="Arial"/>
              <a:cs typeface="Arial"/>
              <a:sym typeface="Arial"/>
            </a:endParaRPr>
          </a:p>
          <a:p>
            <a:pPr marL="0" marR="0" lvl="0" indent="0" algn="l" rtl="0">
              <a:lnSpc>
                <a:spcPct val="120000"/>
              </a:lnSpc>
              <a:spcBef>
                <a:spcPts val="0"/>
              </a:spcBef>
              <a:spcAft>
                <a:spcPts val="0"/>
              </a:spcAft>
              <a:buNone/>
            </a:pPr>
            <a:r>
              <a:rPr lang="el-GR" sz="1400" b="1" i="0" u="none" strike="noStrike" cap="none">
                <a:solidFill>
                  <a:srgbClr val="0070C0"/>
                </a:solidFill>
                <a:latin typeface="Helvetica Neue"/>
                <a:ea typeface="Helvetica Neue"/>
                <a:cs typeface="Helvetica Neue"/>
                <a:sym typeface="Helvetica Neue"/>
              </a:rPr>
              <a:t>Αναπληρωτής Δήμαρχος</a:t>
            </a:r>
            <a:endParaRPr sz="1400" b="0" i="0" u="none" strike="noStrike" cap="none">
              <a:latin typeface="Arial"/>
              <a:ea typeface="Arial"/>
              <a:cs typeface="Arial"/>
              <a:sym typeface="Arial"/>
            </a:endParaRPr>
          </a:p>
          <a:p>
            <a:pPr marL="0" marR="0" lvl="0" indent="0" algn="l" rtl="0">
              <a:lnSpc>
                <a:spcPct val="120000"/>
              </a:lnSpc>
              <a:spcBef>
                <a:spcPts val="0"/>
              </a:spcBef>
              <a:spcAft>
                <a:spcPts val="0"/>
              </a:spcAft>
              <a:buNone/>
            </a:pPr>
            <a:r>
              <a:rPr lang="el-GR" sz="1400" b="1" i="0" u="none" strike="noStrike" cap="none">
                <a:solidFill>
                  <a:srgbClr val="0070C0"/>
                </a:solidFill>
                <a:latin typeface="Helvetica Neue"/>
                <a:ea typeface="Helvetica Neue"/>
                <a:cs typeface="Helvetica Neue"/>
                <a:sym typeface="Helvetica Neue"/>
              </a:rPr>
              <a:t>Αντιδήμαρχος Τεχνικών Υπηρεσιών</a:t>
            </a:r>
            <a:endParaRPr sz="1400" b="0" i="0" u="none" strike="noStrike" cap="none">
              <a:latin typeface="Arial"/>
              <a:ea typeface="Arial"/>
              <a:cs typeface="Arial"/>
              <a:sym typeface="Arial"/>
            </a:endParaRPr>
          </a:p>
        </p:txBody>
      </p:sp>
      <p:sp>
        <p:nvSpPr>
          <p:cNvPr id="174" name="Google Shape;174;p40"/>
          <p:cNvSpPr/>
          <p:nvPr/>
        </p:nvSpPr>
        <p:spPr>
          <a:xfrm>
            <a:off x="-9360" y="659520"/>
            <a:ext cx="4410300" cy="461400"/>
          </a:xfrm>
          <a:prstGeom prst="rect">
            <a:avLst/>
          </a:prstGeom>
          <a:noFill/>
          <a:ln>
            <a:noFill/>
          </a:ln>
        </p:spPr>
        <p:txBody>
          <a:bodyPr spcFirstLastPara="1" wrap="square" lIns="25550" tIns="25550" rIns="25550" bIns="25550" anchor="ctr" anchorCtr="0">
            <a:noAutofit/>
          </a:bodyPr>
          <a:lstStyle/>
          <a:p>
            <a:pPr marL="914400" marR="0" lvl="0" indent="0" algn="l" rtl="0">
              <a:lnSpc>
                <a:spcPct val="120000"/>
              </a:lnSpc>
              <a:spcBef>
                <a:spcPts val="0"/>
              </a:spcBef>
              <a:spcAft>
                <a:spcPts val="0"/>
              </a:spcAft>
              <a:buNone/>
            </a:pPr>
            <a:r>
              <a:rPr lang="el-GR" sz="2250" b="1" i="0" u="none" strike="noStrike" cap="none">
                <a:solidFill>
                  <a:srgbClr val="0070C0"/>
                </a:solidFill>
                <a:latin typeface="Helvetica Neue"/>
                <a:ea typeface="Helvetica Neue"/>
                <a:cs typeface="Helvetica Neue"/>
                <a:sym typeface="Helvetica Neue"/>
              </a:rPr>
              <a:t>Σεπτέμβριο</a:t>
            </a:r>
            <a:r>
              <a:rPr lang="el-GR" sz="2250" b="1">
                <a:solidFill>
                  <a:srgbClr val="0070C0"/>
                </a:solidFill>
                <a:latin typeface="Helvetica Neue"/>
                <a:ea typeface="Helvetica Neue"/>
                <a:cs typeface="Helvetica Neue"/>
                <a:sym typeface="Helvetica Neue"/>
              </a:rPr>
              <a:t>ς</a:t>
            </a:r>
            <a:r>
              <a:rPr lang="el-GR" sz="2250" b="1" i="0" u="none" strike="noStrike" cap="none">
                <a:solidFill>
                  <a:srgbClr val="0070C0"/>
                </a:solidFill>
                <a:latin typeface="Helvetica Neue"/>
                <a:ea typeface="Helvetica Neue"/>
                <a:cs typeface="Helvetica Neue"/>
                <a:sym typeface="Helvetica Neue"/>
              </a:rPr>
              <a:t> 2022</a:t>
            </a:r>
            <a:endParaRPr sz="2250" b="0" i="0" u="none" strike="noStrike" cap="none">
              <a:latin typeface="Arial"/>
              <a:ea typeface="Arial"/>
              <a:cs typeface="Arial"/>
              <a:sym typeface="Arial"/>
            </a:endParaRPr>
          </a:p>
        </p:txBody>
      </p:sp>
      <p:pic>
        <p:nvPicPr>
          <p:cNvPr id="175" name="Google Shape;175;p40" descr="Αρχείο:Δηλωτικό σήμα Κορινθίων.png - Βικιπαίδεια"/>
          <p:cNvPicPr preferRelativeResize="0"/>
          <p:nvPr/>
        </p:nvPicPr>
        <p:blipFill rotWithShape="1">
          <a:blip r:embed="rId3">
            <a:alphaModFix/>
          </a:blip>
          <a:srcRect/>
          <a:stretch/>
        </p:blipFill>
        <p:spPr>
          <a:xfrm>
            <a:off x="10122480" y="201960"/>
            <a:ext cx="1070640" cy="14666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9"/>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Επισκευή-συντήρηση Αστεροσκοπείου Στεφανίου</a:t>
            </a:r>
            <a:endParaRPr sz="3200" b="1" i="0" u="none" strike="noStrike" cap="none">
              <a:solidFill>
                <a:schemeClr val="dk1"/>
              </a:solidFill>
            </a:endParaRPr>
          </a:p>
        </p:txBody>
      </p:sp>
      <p:sp>
        <p:nvSpPr>
          <p:cNvPr id="241" name="Google Shape;241;p49"/>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Προϋπολογισμός</a:t>
            </a:r>
            <a:r>
              <a:rPr lang="el-GR" sz="2600" b="0" i="0" u="none" strike="noStrike" cap="none">
                <a:solidFill>
                  <a:schemeClr val="dk1"/>
                </a:solidFill>
                <a:latin typeface="Helvetica Neue Light"/>
                <a:ea typeface="Helvetica Neue Light"/>
                <a:cs typeface="Helvetica Neue Light"/>
                <a:sym typeface="Helvetica Neue Light"/>
              </a:rPr>
              <a:t>: </a:t>
            </a:r>
            <a:r>
              <a:rPr lang="el-GR" sz="2600" b="1" i="0" u="none" strike="noStrike" cap="none">
                <a:solidFill>
                  <a:schemeClr val="dk1"/>
                </a:solidFill>
                <a:latin typeface="Helvetica Neue Light"/>
                <a:ea typeface="Helvetica Neue Light"/>
                <a:cs typeface="Helvetica Neue Light"/>
                <a:sym typeface="Helvetica Neue Light"/>
              </a:rPr>
              <a:t>515.000€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 </a:t>
            </a:r>
            <a:r>
              <a:rPr lang="el-GR" sz="2600" b="1" i="0" u="none" strike="noStrike" cap="none">
                <a:solidFill>
                  <a:schemeClr val="dk1"/>
                </a:solidFill>
                <a:latin typeface="Helvetica Neue Light"/>
                <a:ea typeface="Helvetica Neue Light"/>
                <a:cs typeface="Helvetica Neue Light"/>
                <a:sym typeface="Helvetica Neue Light"/>
              </a:rPr>
              <a:t>Τ.Α.Π.Ε.</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 </a:t>
            </a:r>
            <a:r>
              <a:rPr lang="el-GR" sz="2600" b="1" i="0" u="none" strike="noStrike" cap="none">
                <a:solidFill>
                  <a:schemeClr val="dk1"/>
                </a:solidFill>
                <a:latin typeface="Helvetica Neue Light"/>
                <a:ea typeface="Helvetica Neue Light"/>
                <a:cs typeface="Helvetica Neue Light"/>
                <a:sym typeface="Helvetica Neue Light"/>
              </a:rPr>
              <a:t>Ma Construction AE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Έκπτωση: </a:t>
            </a:r>
            <a:r>
              <a:rPr lang="el-GR" sz="2600" b="1" i="0" u="none" strike="noStrike" cap="none">
                <a:solidFill>
                  <a:schemeClr val="dk1"/>
                </a:solidFill>
                <a:latin typeface="Helvetica Neue Light"/>
                <a:ea typeface="Helvetica Neue Light"/>
                <a:cs typeface="Helvetica Neue Light"/>
                <a:sym typeface="Helvetica Neue Light"/>
              </a:rPr>
              <a:t>46,54%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a:t>
            </a:r>
            <a:r>
              <a:rPr lang="el-GR" sz="2600" b="1" i="0" u="none" strike="noStrike" cap="none">
                <a:solidFill>
                  <a:schemeClr val="dk1"/>
                </a:solidFill>
                <a:latin typeface="Helvetica Neue"/>
                <a:ea typeface="Helvetica Neue"/>
                <a:cs typeface="Helvetica Neue"/>
                <a:sym typeface="Helvetica Neue"/>
              </a:rPr>
              <a:t> Εκτέλεση εργασιών κατά 95%</a:t>
            </a:r>
            <a:endParaRPr sz="2600" b="1" i="0" u="none" strike="noStrike" cap="none">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50"/>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Αναπλάσεις κοινοχρήστων χώρων επέκτασης σχεδίου πόλεως Κορίνθου</a:t>
            </a:r>
            <a:endParaRPr sz="3200" b="1" i="0" u="none" strike="noStrike" cap="none">
              <a:solidFill>
                <a:schemeClr val="dk1"/>
              </a:solidFill>
            </a:endParaRPr>
          </a:p>
        </p:txBody>
      </p:sp>
      <p:sp>
        <p:nvSpPr>
          <p:cNvPr id="247" name="Google Shape;247;p50"/>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 </a:t>
            </a:r>
            <a:r>
              <a:rPr lang="el-GR" sz="2600" b="1" i="0" u="none" strike="noStrike" cap="none">
                <a:solidFill>
                  <a:schemeClr val="dk1"/>
                </a:solidFill>
                <a:latin typeface="Helvetica Neue Light"/>
                <a:ea typeface="Helvetica Neue Light"/>
                <a:cs typeface="Helvetica Neue Light"/>
                <a:sym typeface="Helvetica Neue Light"/>
              </a:rPr>
              <a:t>720.000€</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 </a:t>
            </a:r>
            <a:r>
              <a:rPr lang="el-GR" sz="2600" b="1" i="0" u="none" strike="noStrike" cap="none">
                <a:solidFill>
                  <a:schemeClr val="dk1"/>
                </a:solidFill>
                <a:latin typeface="Helvetica Neue Light"/>
                <a:ea typeface="Helvetica Neue Light"/>
                <a:cs typeface="Helvetica Neue Light"/>
                <a:sym typeface="Helvetica Neue Light"/>
              </a:rPr>
              <a:t>ΕΣΠΑ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 </a:t>
            </a:r>
            <a:r>
              <a:rPr lang="el-GR" sz="2600" b="1" i="0" u="none" strike="noStrike" cap="none">
                <a:solidFill>
                  <a:schemeClr val="dk1"/>
                </a:solidFill>
                <a:latin typeface="Helvetica Neue Light"/>
                <a:ea typeface="Helvetica Neue Light"/>
                <a:cs typeface="Helvetica Neue Light"/>
                <a:sym typeface="Helvetica Neue Light"/>
              </a:rPr>
              <a:t>ΠΙΣΤΕΥΟΣ ΑΕ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Έκπτωση: </a:t>
            </a:r>
            <a:r>
              <a:rPr lang="el-GR" sz="2600" b="1" i="0" u="none" strike="noStrike" cap="none">
                <a:solidFill>
                  <a:schemeClr val="dk1"/>
                </a:solidFill>
                <a:latin typeface="Helvetica Neue Light"/>
                <a:ea typeface="Helvetica Neue Light"/>
                <a:cs typeface="Helvetica Neue Light"/>
                <a:sym typeface="Helvetica Neue Light"/>
              </a:rPr>
              <a:t>50,31%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 </a:t>
            </a:r>
            <a:r>
              <a:rPr lang="el-GR" sz="2600" b="1" i="0" u="none" strike="noStrike" cap="none">
                <a:solidFill>
                  <a:schemeClr val="dk1"/>
                </a:solidFill>
                <a:latin typeface="Helvetica Neue"/>
                <a:ea typeface="Helvetica Neue"/>
                <a:cs typeface="Helvetica Neue"/>
                <a:sym typeface="Helvetica Neue"/>
              </a:rPr>
              <a:t>Εκτέλεση εργασιών κατά 95%</a:t>
            </a:r>
            <a:endParaRPr sz="2600" b="1" i="0" u="none" strike="noStrike" cap="none">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1"/>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dirty="0">
                <a:solidFill>
                  <a:schemeClr val="dk1"/>
                </a:solidFill>
                <a:latin typeface="Helvetica Neue"/>
                <a:ea typeface="Helvetica Neue"/>
                <a:cs typeface="Helvetica Neue"/>
                <a:sym typeface="Helvetica Neue"/>
              </a:rPr>
              <a:t>Ανέγερση Βρεφονηπιακού σταθμού </a:t>
            </a:r>
            <a:r>
              <a:rPr lang="el-GR" sz="3200" b="1" i="0" u="none" strike="noStrike" cap="none" dirty="0" err="1">
                <a:solidFill>
                  <a:schemeClr val="dk1"/>
                </a:solidFill>
                <a:latin typeface="Helvetica Neue"/>
                <a:ea typeface="Helvetica Neue"/>
                <a:cs typeface="Helvetica Neue"/>
                <a:sym typeface="Helvetica Neue"/>
              </a:rPr>
              <a:t>Αθικίων</a:t>
            </a:r>
            <a:endParaRPr sz="3200" i="0" u="none" strike="noStrike" cap="none" dirty="0">
              <a:solidFill>
                <a:schemeClr val="dk1"/>
              </a:solidFill>
              <a:latin typeface="Helvetica Neue"/>
              <a:ea typeface="Helvetica Neue"/>
              <a:cs typeface="Helvetica Neue"/>
              <a:sym typeface="Helvetica Neue"/>
            </a:endParaRPr>
          </a:p>
        </p:txBody>
      </p:sp>
      <p:sp>
        <p:nvSpPr>
          <p:cNvPr id="253" name="Google Shape;253;p51"/>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 </a:t>
            </a:r>
            <a:r>
              <a:rPr lang="el-GR" sz="2600" b="1" i="0" u="none" strike="noStrike" cap="none">
                <a:solidFill>
                  <a:schemeClr val="dk1"/>
                </a:solidFill>
                <a:latin typeface="Helvetica Neue Light"/>
                <a:ea typeface="Helvetica Neue Light"/>
                <a:cs typeface="Helvetica Neue Light"/>
                <a:sym typeface="Helvetica Neue Light"/>
              </a:rPr>
              <a:t>1.130.000€</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 </a:t>
            </a:r>
            <a:r>
              <a:rPr lang="el-GR" sz="2600" b="1" i="0" u="none" strike="noStrike" cap="none">
                <a:solidFill>
                  <a:schemeClr val="dk1"/>
                </a:solidFill>
                <a:latin typeface="Helvetica Neue Light"/>
                <a:ea typeface="Helvetica Neue Light"/>
                <a:cs typeface="Helvetica Neue Light"/>
                <a:sym typeface="Helvetica Neue Light"/>
              </a:rPr>
              <a:t>ΕΣΠΑ (Πελοπόννησος)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 </a:t>
            </a:r>
            <a:r>
              <a:rPr lang="el-GR" sz="2600" b="1" i="0" u="none" strike="noStrike" cap="none">
                <a:solidFill>
                  <a:schemeClr val="dk1"/>
                </a:solidFill>
                <a:latin typeface="Helvetica Neue Light"/>
                <a:ea typeface="Helvetica Neue Light"/>
                <a:cs typeface="Helvetica Neue Light"/>
                <a:sym typeface="Helvetica Neue Light"/>
              </a:rPr>
              <a:t>ΓΕΩΓΕΝΕΣΙΣ ΑΕ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Έκπτωση: </a:t>
            </a:r>
            <a:r>
              <a:rPr lang="el-GR" sz="2600" b="1" i="0" u="none" strike="noStrike" cap="none">
                <a:solidFill>
                  <a:schemeClr val="dk1"/>
                </a:solidFill>
                <a:latin typeface="Helvetica Neue Light"/>
                <a:ea typeface="Helvetica Neue Light"/>
                <a:cs typeface="Helvetica Neue Light"/>
                <a:sym typeface="Helvetica Neue Light"/>
              </a:rPr>
              <a:t>43,10%</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 </a:t>
            </a:r>
            <a:r>
              <a:rPr lang="el-GR" sz="2600" b="1" i="0" u="none" strike="noStrike" cap="none">
                <a:solidFill>
                  <a:schemeClr val="dk1"/>
                </a:solidFill>
                <a:latin typeface="Helvetica Neue"/>
                <a:ea typeface="Helvetica Neue"/>
                <a:cs typeface="Helvetica Neue"/>
                <a:sym typeface="Helvetica Neue"/>
              </a:rPr>
              <a:t>Εκτέλ</a:t>
            </a:r>
            <a:r>
              <a:rPr lang="el-GR" sz="2600" b="1">
                <a:solidFill>
                  <a:schemeClr val="dk1"/>
                </a:solidFill>
                <a:latin typeface="Helvetica Neue"/>
                <a:ea typeface="Helvetica Neue"/>
                <a:cs typeface="Helvetica Neue"/>
                <a:sym typeface="Helvetica Neue"/>
              </a:rPr>
              <a:t>εση εργασιών κατά 70%</a:t>
            </a:r>
            <a:endParaRPr sz="2600" b="1" i="0" u="none" strike="noStrike" cap="none">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2"/>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Ανέγερση Βρεφονηπιακού σταθμού                           Αγίου Γεωργίου  </a:t>
            </a:r>
            <a:endParaRPr sz="3200" b="1" i="0" u="none" strike="noStrike" cap="none">
              <a:solidFill>
                <a:schemeClr val="dk1"/>
              </a:solidFill>
            </a:endParaRPr>
          </a:p>
        </p:txBody>
      </p:sp>
      <p:sp>
        <p:nvSpPr>
          <p:cNvPr id="259" name="Google Shape;259;p52"/>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 </a:t>
            </a:r>
            <a:r>
              <a:rPr lang="el-GR" sz="2600" b="1" i="0" u="none" strike="noStrike" cap="none">
                <a:solidFill>
                  <a:schemeClr val="dk1"/>
                </a:solidFill>
                <a:latin typeface="Helvetica Neue Light"/>
                <a:ea typeface="Helvetica Neue Light"/>
                <a:cs typeface="Helvetica Neue Light"/>
                <a:sym typeface="Helvetica Neue Light"/>
              </a:rPr>
              <a:t>1.350.000€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 </a:t>
            </a:r>
            <a:r>
              <a:rPr lang="el-GR" sz="2600" b="1" i="0" u="none" strike="noStrike" cap="none">
                <a:solidFill>
                  <a:schemeClr val="dk1"/>
                </a:solidFill>
                <a:latin typeface="Helvetica Neue Light"/>
                <a:ea typeface="Helvetica Neue Light"/>
                <a:cs typeface="Helvetica Neue Light"/>
                <a:sym typeface="Helvetica Neue Light"/>
              </a:rPr>
              <a:t>ΕΣΠΑ (Πελοπόννησος)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 </a:t>
            </a:r>
            <a:r>
              <a:rPr lang="el-GR" sz="2600" b="1" i="0" u="none" strike="noStrike" cap="none">
                <a:solidFill>
                  <a:schemeClr val="dk1"/>
                </a:solidFill>
                <a:latin typeface="Helvetica Neue Light"/>
                <a:ea typeface="Helvetica Neue Light"/>
                <a:cs typeface="Helvetica Neue Light"/>
                <a:sym typeface="Helvetica Neue Light"/>
              </a:rPr>
              <a:t>ΓΕΩΓΕΝΕΣΙΣ ΑΕ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Έκπτωση: </a:t>
            </a:r>
            <a:r>
              <a:rPr lang="el-GR" sz="2600" b="1" i="0" u="none" strike="noStrike" cap="none">
                <a:solidFill>
                  <a:schemeClr val="dk1"/>
                </a:solidFill>
                <a:latin typeface="Helvetica Neue Light"/>
                <a:ea typeface="Helvetica Neue Light"/>
                <a:cs typeface="Helvetica Neue Light"/>
                <a:sym typeface="Helvetica Neue Light"/>
              </a:rPr>
              <a:t>45,80%</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 </a:t>
            </a:r>
            <a:r>
              <a:rPr lang="el-GR" sz="2600" b="1" i="0" u="none" strike="noStrike" cap="none">
                <a:solidFill>
                  <a:schemeClr val="dk1"/>
                </a:solidFill>
                <a:latin typeface="Helvetica Neue"/>
                <a:ea typeface="Helvetica Neue"/>
                <a:cs typeface="Helvetica Neue"/>
                <a:sym typeface="Helvetica Neue"/>
              </a:rPr>
              <a:t>Εκτέλεση εργασιών κατά 25%</a:t>
            </a:r>
            <a:endParaRPr sz="2600" b="1" i="0" u="none" strike="noStrike" cap="none">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3"/>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Μονάδα Επεξεργασίας Οργανικών Βιοαποδομήσιμων Δημοτικών Στερεών Αποβλήτων</a:t>
            </a:r>
            <a:endParaRPr sz="3200" b="1" i="0" u="none" strike="noStrike" cap="none">
              <a:solidFill>
                <a:schemeClr val="dk1"/>
              </a:solidFill>
            </a:endParaRPr>
          </a:p>
        </p:txBody>
      </p:sp>
      <p:sp>
        <p:nvSpPr>
          <p:cNvPr id="265" name="Google Shape;265;p53"/>
          <p:cNvSpPr/>
          <p:nvPr/>
        </p:nvSpPr>
        <p:spPr>
          <a:xfrm>
            <a:off x="1097275" y="1736650"/>
            <a:ext cx="10057800" cy="440610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i="0" u="none" strike="noStrike" cap="none" dirty="0">
                <a:solidFill>
                  <a:schemeClr val="dk1"/>
                </a:solidFill>
                <a:latin typeface="Helvetica Neue Light"/>
                <a:ea typeface="Helvetica Neue Light"/>
                <a:cs typeface="Helvetica Neue Light"/>
                <a:sym typeface="Helvetica Neue Light"/>
              </a:rPr>
              <a:t>Προϋπολογισμός: </a:t>
            </a:r>
            <a:r>
              <a:rPr lang="el-GR" sz="2600" b="1" i="0" u="none" strike="noStrike" cap="none" dirty="0">
                <a:solidFill>
                  <a:schemeClr val="dk1"/>
                </a:solidFill>
                <a:latin typeface="Helvetica Neue"/>
                <a:ea typeface="Helvetica Neue"/>
                <a:cs typeface="Helvetica Neue"/>
                <a:sym typeface="Helvetica Neue"/>
              </a:rPr>
              <a:t>2.360.000€ </a:t>
            </a:r>
            <a:endParaRPr sz="2600" b="1" i="0" u="none" strike="noStrike" cap="none" dirty="0">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i="0" u="none" strike="noStrike" cap="none" dirty="0">
                <a:solidFill>
                  <a:schemeClr val="dk1"/>
                </a:solidFill>
                <a:latin typeface="Helvetica Neue Light"/>
                <a:ea typeface="Helvetica Neue Light"/>
                <a:cs typeface="Helvetica Neue Light"/>
                <a:sym typeface="Helvetica Neue Light"/>
              </a:rPr>
              <a:t>Χρηματοδότηση: </a:t>
            </a:r>
            <a:r>
              <a:rPr lang="el-GR" sz="2600" b="1" i="0" u="none" strike="noStrike" cap="none" dirty="0">
                <a:solidFill>
                  <a:schemeClr val="dk1"/>
                </a:solidFill>
                <a:latin typeface="Helvetica Neue"/>
                <a:ea typeface="Helvetica Neue"/>
                <a:cs typeface="Helvetica Neue"/>
                <a:sym typeface="Helvetica Neue"/>
              </a:rPr>
              <a:t>Ίδιοι Πόροι </a:t>
            </a:r>
            <a:endParaRPr sz="2600" b="1" i="0" u="none" strike="noStrike" cap="none" dirty="0">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i="0" u="none" strike="noStrike" cap="none" dirty="0">
                <a:solidFill>
                  <a:schemeClr val="dk1"/>
                </a:solidFill>
                <a:latin typeface="Helvetica Neue Light"/>
                <a:ea typeface="Helvetica Neue Light"/>
                <a:cs typeface="Helvetica Neue Light"/>
                <a:sym typeface="Helvetica Neue Light"/>
              </a:rPr>
              <a:t>Ανάδοχος: </a:t>
            </a:r>
            <a:r>
              <a:rPr lang="el-GR" sz="2600" b="1" i="0" u="none" strike="noStrike" cap="none" dirty="0">
                <a:solidFill>
                  <a:schemeClr val="dk1"/>
                </a:solidFill>
                <a:latin typeface="Helvetica Neue"/>
                <a:ea typeface="Helvetica Neue"/>
                <a:cs typeface="Helvetica Neue"/>
                <a:sym typeface="Helvetica Neue"/>
              </a:rPr>
              <a:t>ΓΕΩΓΕΝΕΣΙΣ ΑΕ </a:t>
            </a:r>
            <a:endParaRPr sz="2600" b="1" i="0" u="none" strike="noStrike" cap="none" dirty="0">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i="0" u="none" strike="noStrike" cap="none" dirty="0">
                <a:solidFill>
                  <a:schemeClr val="dk1"/>
                </a:solidFill>
                <a:latin typeface="Helvetica Neue Light"/>
                <a:ea typeface="Helvetica Neue Light"/>
                <a:cs typeface="Helvetica Neue Light"/>
                <a:sym typeface="Helvetica Neue Light"/>
              </a:rPr>
              <a:t>Έκπτωση: </a:t>
            </a:r>
            <a:r>
              <a:rPr lang="el-GR" sz="2600" b="1" i="0" u="none" strike="noStrike" cap="none" dirty="0">
                <a:solidFill>
                  <a:schemeClr val="dk1"/>
                </a:solidFill>
                <a:latin typeface="Helvetica Neue"/>
                <a:ea typeface="Helvetica Neue"/>
                <a:cs typeface="Helvetica Neue"/>
                <a:sym typeface="Helvetica Neue"/>
              </a:rPr>
              <a:t>55,59%</a:t>
            </a:r>
            <a:endParaRPr sz="2600" b="1" i="0" u="none" strike="noStrike" cap="none" dirty="0">
              <a:solidFill>
                <a:schemeClr val="dk1"/>
              </a:solidFill>
              <a:latin typeface="Helvetica Neue"/>
              <a:ea typeface="Helvetica Neue"/>
              <a:cs typeface="Helvetica Neue"/>
              <a:sym typeface="Helvetica Neue"/>
            </a:endParaRPr>
          </a:p>
          <a:p>
            <a:pPr marL="91440" marR="0" lvl="0" indent="-114300" algn="l" rtl="0">
              <a:lnSpc>
                <a:spcPct val="90000"/>
              </a:lnSpc>
              <a:spcBef>
                <a:spcPts val="1400"/>
              </a:spcBef>
              <a:spcAft>
                <a:spcPts val="0"/>
              </a:spcAft>
              <a:buClr>
                <a:srgbClr val="0070C0"/>
              </a:buClr>
              <a:buSzPts val="1800"/>
              <a:buFont typeface="Noto Sans Symbols"/>
              <a:buChar char="❖"/>
            </a:pPr>
            <a:r>
              <a:rPr lang="el-GR" sz="2400" i="0" u="none" strike="noStrike" cap="none" dirty="0">
                <a:solidFill>
                  <a:schemeClr val="dk1"/>
                </a:solidFill>
                <a:latin typeface="Helvetica Neue"/>
                <a:ea typeface="Helvetica Neue"/>
                <a:cs typeface="Helvetica Neue"/>
                <a:sym typeface="Helvetica Neue"/>
              </a:rPr>
              <a:t>Κ</a:t>
            </a:r>
            <a:r>
              <a:rPr lang="el-GR" sz="2600" i="0" u="none" strike="noStrike" cap="none" dirty="0">
                <a:solidFill>
                  <a:schemeClr val="dk1"/>
                </a:solidFill>
                <a:latin typeface="Helvetica Neue"/>
                <a:ea typeface="Helvetica Neue"/>
                <a:cs typeface="Helvetica Neue"/>
                <a:sym typeface="Helvetica Neue"/>
              </a:rPr>
              <a:t>ατάσταση:</a:t>
            </a:r>
            <a:r>
              <a:rPr lang="el-GR" sz="2600" b="1" i="0" u="none" strike="noStrike" cap="none" dirty="0">
                <a:solidFill>
                  <a:schemeClr val="dk1"/>
                </a:solidFill>
                <a:latin typeface="Helvetica Neue"/>
                <a:ea typeface="Helvetica Neue"/>
                <a:cs typeface="Helvetica Neue"/>
                <a:sym typeface="Helvetica Neue"/>
              </a:rPr>
              <a:t> Εκτέλεση έργου κατά 75%.</a:t>
            </a:r>
            <a:r>
              <a:rPr lang="el-GR" sz="2600" b="1" dirty="0">
                <a:solidFill>
                  <a:schemeClr val="dk1"/>
                </a:solidFill>
                <a:latin typeface="Helvetica Neue"/>
                <a:ea typeface="Helvetica Neue"/>
                <a:cs typeface="Helvetica Neue"/>
                <a:sym typeface="Helvetica Neue"/>
              </a:rPr>
              <a:t> </a:t>
            </a:r>
            <a:endParaRPr sz="2000" b="1" dirty="0">
              <a:solidFill>
                <a:schemeClr val="dk1"/>
              </a:solidFill>
              <a:latin typeface="Helvetica Neue"/>
              <a:ea typeface="Helvetica Neue"/>
              <a:cs typeface="Helvetica Neue"/>
              <a:sym typeface="Helvetica Neue"/>
            </a:endParaRPr>
          </a:p>
          <a:p>
            <a:pPr marL="91440" marR="0" lvl="0" indent="-127000" algn="l" rtl="0">
              <a:lnSpc>
                <a:spcPct val="90000"/>
              </a:lnSpc>
              <a:spcBef>
                <a:spcPts val="1400"/>
              </a:spcBef>
              <a:spcAft>
                <a:spcPts val="0"/>
              </a:spcAft>
              <a:buClr>
                <a:srgbClr val="0070C0"/>
              </a:buClr>
              <a:buSzPts val="2000"/>
              <a:buFont typeface="Helvetica Neue"/>
              <a:buChar char="❖"/>
            </a:pPr>
            <a:r>
              <a:rPr lang="el-GR" sz="2000" dirty="0">
                <a:solidFill>
                  <a:schemeClr val="dk1"/>
                </a:solidFill>
                <a:latin typeface="Helvetica Neue"/>
                <a:ea typeface="Helvetica Neue"/>
                <a:cs typeface="Helvetica Neue"/>
                <a:sym typeface="Helvetica Neue"/>
              </a:rPr>
              <a:t>(Στις 16/10/2020 έγινε η 3η διακοπή εργασιών, και εν συνεχεία ακύρωση άδειας δόμησης.</a:t>
            </a:r>
            <a:r>
              <a:rPr lang="el-GR" sz="2000" i="0" u="none" strike="noStrike" cap="none" dirty="0">
                <a:solidFill>
                  <a:schemeClr val="dk1"/>
                </a:solidFill>
                <a:latin typeface="Helvetica Neue"/>
                <a:ea typeface="Helvetica Neue"/>
                <a:cs typeface="Helvetica Neue"/>
                <a:sym typeface="Helvetica Neue"/>
              </a:rPr>
              <a:t> Στις 29/07/2022 </a:t>
            </a:r>
            <a:r>
              <a:rPr lang="el-GR" sz="2000" i="0" u="none" strike="noStrike" cap="none" dirty="0" err="1">
                <a:solidFill>
                  <a:schemeClr val="dk1"/>
                </a:solidFill>
                <a:latin typeface="Helvetica Neue"/>
                <a:ea typeface="Helvetica Neue"/>
                <a:cs typeface="Helvetica Neue"/>
                <a:sym typeface="Helvetica Neue"/>
              </a:rPr>
              <a:t>εξεδόθη</a:t>
            </a:r>
            <a:r>
              <a:rPr lang="el-GR" sz="2000" i="0" u="none" strike="noStrike" cap="none" dirty="0">
                <a:solidFill>
                  <a:schemeClr val="dk1"/>
                </a:solidFill>
                <a:latin typeface="Helvetica Neue"/>
                <a:ea typeface="Helvetica Neue"/>
                <a:cs typeface="Helvetica Neue"/>
                <a:sym typeface="Helvetica Neue"/>
              </a:rPr>
              <a:t> η αναθεωρημένη οικοδομική άδεια.                                                                                                                                             Η Ο.Ε. του Δήμου Κορινθίων αποφάσισε, τον 08/2022, την ματαίωση της διάλυσης της σύμβασης. </a:t>
            </a:r>
            <a:r>
              <a:rPr lang="el-GR" sz="2000" dirty="0">
                <a:solidFill>
                  <a:schemeClr val="dk1"/>
                </a:solidFill>
                <a:latin typeface="Helvetica Neue"/>
                <a:ea typeface="Helvetica Neue"/>
                <a:cs typeface="Helvetica Neue"/>
                <a:sym typeface="Helvetica Neue"/>
              </a:rPr>
              <a:t>                                                                                                                                                                   </a:t>
            </a:r>
            <a:r>
              <a:rPr lang="el-GR" sz="2000" i="0" u="none" strike="noStrike" cap="none" dirty="0">
                <a:solidFill>
                  <a:schemeClr val="dk1"/>
                </a:solidFill>
                <a:latin typeface="Helvetica Neue"/>
                <a:ea typeface="Helvetica Neue"/>
                <a:cs typeface="Helvetica Neue"/>
                <a:sym typeface="Helvetica Neue"/>
              </a:rPr>
              <a:t>Η διαδικασία της ματαίωσης βρίσκεται σε εξέλιξη.)</a:t>
            </a:r>
            <a:endParaRPr sz="2000"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4"/>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Σχολικό συγκρότημα Αρχαίας Κορίνθου </a:t>
            </a:r>
            <a:br>
              <a:rPr lang="el-GR" sz="1800" b="1" i="0" u="none" strike="noStrike" cap="none">
                <a:solidFill>
                  <a:schemeClr val="dk1"/>
                </a:solidFill>
              </a:rPr>
            </a:br>
            <a:r>
              <a:rPr lang="el-GR" sz="3200" b="1" i="0" u="none" strike="noStrike" cap="none">
                <a:solidFill>
                  <a:schemeClr val="dk1"/>
                </a:solidFill>
                <a:latin typeface="Helvetica Neue"/>
                <a:ea typeface="Helvetica Neue"/>
                <a:cs typeface="Helvetica Neue"/>
                <a:sym typeface="Helvetica Neue"/>
              </a:rPr>
              <a:t>(Δημοτικό Σχολείο)</a:t>
            </a:r>
            <a:endParaRPr sz="3200" b="1" i="0" u="none" strike="noStrike" cap="none">
              <a:solidFill>
                <a:schemeClr val="dk1"/>
              </a:solidFill>
            </a:endParaRPr>
          </a:p>
        </p:txBody>
      </p:sp>
      <p:sp>
        <p:nvSpPr>
          <p:cNvPr id="271" name="Google Shape;271;p54"/>
          <p:cNvSpPr/>
          <p:nvPr/>
        </p:nvSpPr>
        <p:spPr>
          <a:xfrm>
            <a:off x="1097275" y="1736650"/>
            <a:ext cx="10167900" cy="451140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Προϋπολογισμός: </a:t>
            </a:r>
            <a:r>
              <a:rPr lang="el-GR" sz="2600" b="1" i="0" u="none" strike="noStrike" cap="none" dirty="0">
                <a:solidFill>
                  <a:schemeClr val="dk1"/>
                </a:solidFill>
                <a:latin typeface="Helvetica Neue Light"/>
                <a:ea typeface="Helvetica Neue Light"/>
                <a:cs typeface="Helvetica Neue Light"/>
                <a:sym typeface="Helvetica Neue Light"/>
              </a:rPr>
              <a:t>3.100.000€ (80% ΕΣΠΑ ΕΤΠΑ + 20% ΠΔΕ) </a:t>
            </a:r>
            <a:endParaRPr sz="2600" b="0" i="0" u="none" strike="noStrike" cap="none" dirty="0">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Χρηματοδότηση: </a:t>
            </a:r>
            <a:r>
              <a:rPr lang="el-GR" sz="2600" b="1" i="0" u="none" strike="noStrike" cap="none" dirty="0">
                <a:solidFill>
                  <a:schemeClr val="dk1"/>
                </a:solidFill>
                <a:latin typeface="Helvetica Neue Light"/>
                <a:ea typeface="Helvetica Neue Light"/>
                <a:cs typeface="Helvetica Neue Light"/>
                <a:sym typeface="Helvetica Neue Light"/>
              </a:rPr>
              <a:t>ΕΣΠΑ (Πελοπόννησος) </a:t>
            </a:r>
            <a:endParaRPr sz="2600" b="0" i="0" u="none" strike="noStrike" cap="none" dirty="0">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Ανάδοχος: </a:t>
            </a:r>
            <a:r>
              <a:rPr lang="el-GR" sz="2600" b="1" i="0" u="none" strike="noStrike" cap="none" dirty="0">
                <a:solidFill>
                  <a:schemeClr val="dk1"/>
                </a:solidFill>
                <a:latin typeface="Helvetica Neue Light"/>
                <a:ea typeface="Helvetica Neue Light"/>
                <a:cs typeface="Helvetica Neue Light"/>
                <a:sym typeface="Helvetica Neue Light"/>
              </a:rPr>
              <a:t>ΓΕΩΓΕΝΕΣΙΣ ΑΕ </a:t>
            </a:r>
            <a:endParaRPr sz="2600" b="0" i="0" u="none" strike="noStrike" cap="none" dirty="0">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Έκπτωση: </a:t>
            </a:r>
            <a:r>
              <a:rPr lang="el-GR" sz="2600" b="1" i="0" u="none" strike="noStrike" cap="none" dirty="0">
                <a:solidFill>
                  <a:schemeClr val="dk1"/>
                </a:solidFill>
                <a:latin typeface="Helvetica Neue Light"/>
                <a:ea typeface="Helvetica Neue Light"/>
                <a:cs typeface="Helvetica Neue Light"/>
                <a:sym typeface="Helvetica Neue Light"/>
              </a:rPr>
              <a:t>53,10%</a:t>
            </a:r>
            <a:endParaRPr sz="2600" b="0" i="0" u="none" strike="noStrike" cap="none" dirty="0">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Κατάσταση:</a:t>
            </a:r>
            <a:r>
              <a:rPr lang="el-GR" sz="2600" b="1" i="0" u="none" strike="noStrike" cap="none" dirty="0">
                <a:solidFill>
                  <a:schemeClr val="dk1"/>
                </a:solidFill>
                <a:latin typeface="Helvetica Neue"/>
                <a:ea typeface="Helvetica Neue"/>
                <a:cs typeface="Helvetica Neue"/>
                <a:sym typeface="Helvetica Neue"/>
              </a:rPr>
              <a:t> Επανεγκατάσταση αναδόχου</a:t>
            </a:r>
            <a:r>
              <a:rPr lang="el-GR" sz="2600" b="1" i="0" u="none" strike="noStrike" cap="none" dirty="0">
                <a:solidFill>
                  <a:schemeClr val="dk1"/>
                </a:solidFill>
                <a:latin typeface="Helvetica Neue Light"/>
                <a:ea typeface="Helvetica Neue Light"/>
                <a:cs typeface="Helvetica Neue Light"/>
                <a:sym typeface="Helvetica Neue Light"/>
              </a:rPr>
              <a:t>. </a:t>
            </a:r>
            <a:endParaRPr sz="2600" b="0" i="0" u="none" strike="noStrike" cap="none" dirty="0">
              <a:solidFill>
                <a:schemeClr val="dk1"/>
              </a:solidFill>
              <a:latin typeface="Arial"/>
              <a:ea typeface="Arial"/>
              <a:cs typeface="Arial"/>
              <a:sym typeface="Arial"/>
            </a:endParaRPr>
          </a:p>
          <a:p>
            <a:pPr marL="0" marR="0" lvl="0" indent="0" algn="l" rtl="0">
              <a:lnSpc>
                <a:spcPct val="90000"/>
              </a:lnSpc>
              <a:spcBef>
                <a:spcPts val="1400"/>
              </a:spcBef>
              <a:spcAft>
                <a:spcPts val="0"/>
              </a:spcAft>
              <a:buNone/>
            </a:pPr>
            <a:r>
              <a:rPr lang="el-GR" sz="2000" dirty="0">
                <a:solidFill>
                  <a:schemeClr val="dk1"/>
                </a:solidFill>
                <a:latin typeface="Helvetica Neue Light"/>
                <a:ea typeface="Helvetica Neue Light"/>
                <a:cs typeface="Helvetica Neue Light"/>
                <a:sym typeface="Helvetica Neue Light"/>
              </a:rPr>
              <a:t>(</a:t>
            </a:r>
            <a:r>
              <a:rPr lang="el-GR" sz="2000" b="0" i="0" u="none" strike="noStrike" cap="none" dirty="0">
                <a:solidFill>
                  <a:schemeClr val="dk1"/>
                </a:solidFill>
                <a:latin typeface="Helvetica Neue Light"/>
                <a:ea typeface="Helvetica Neue Light"/>
                <a:cs typeface="Helvetica Neue Light"/>
                <a:sym typeface="Helvetica Neue Light"/>
              </a:rPr>
              <a:t>Διακοπή εργασιών από 09/2020. Η διόρθωση μελέτης στατικών, εγκρίθηκε από το ΥΠΠΟ τον 04/202</a:t>
            </a:r>
            <a:r>
              <a:rPr lang="el-GR" sz="2000" dirty="0">
                <a:solidFill>
                  <a:schemeClr val="dk1"/>
                </a:solidFill>
                <a:latin typeface="Helvetica Neue Light"/>
                <a:ea typeface="Helvetica Neue Light"/>
                <a:cs typeface="Helvetica Neue Light"/>
                <a:sym typeface="Helvetica Neue Light"/>
              </a:rPr>
              <a:t>2</a:t>
            </a:r>
            <a:r>
              <a:rPr lang="el-GR" sz="2000" b="0" i="0" u="none" strike="noStrike" cap="none" dirty="0">
                <a:solidFill>
                  <a:schemeClr val="dk1"/>
                </a:solidFill>
                <a:latin typeface="Helvetica Neue Light"/>
                <a:ea typeface="Helvetica Neue Light"/>
                <a:cs typeface="Helvetica Neue Light"/>
                <a:sym typeface="Helvetica Neue Light"/>
              </a:rPr>
              <a:t>.</a:t>
            </a:r>
            <a:r>
              <a:rPr lang="el-GR" sz="2000" dirty="0">
                <a:solidFill>
                  <a:schemeClr val="dk1"/>
                </a:solidFill>
                <a:latin typeface="Helvetica Neue Light"/>
                <a:ea typeface="Helvetica Neue Light"/>
                <a:cs typeface="Helvetica Neue Light"/>
                <a:sym typeface="Helvetica Neue Light"/>
              </a:rPr>
              <a:t> Η Ο.Ε. του Δήμου αποφάσισε την ματαίωση διάλυσης σύμβασης. Συμφωνία αναδόχου. Καταβολή θετικών ζημιών και επανέναρξη εργασιών. Εγκρίθηκε το χρονοδιάγραμμα αποπεράτωσης από την διαχειριστική αρχή του ΕΣΠΑ.)</a:t>
            </a:r>
            <a:endParaRPr sz="2000" dirty="0">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5"/>
          <p:cNvSpPr/>
          <p:nvPr/>
        </p:nvSpPr>
        <p:spPr>
          <a:xfrm>
            <a:off x="1097280" y="286560"/>
            <a:ext cx="1044396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Ανοικτό Κέντρο Εμπορίου Δήμου Κορινθίων </a:t>
            </a:r>
            <a:br>
              <a:rPr lang="el-GR" sz="1800" b="1" i="0" u="none" strike="noStrike" cap="none">
                <a:solidFill>
                  <a:schemeClr val="dk1"/>
                </a:solidFill>
              </a:rPr>
            </a:br>
            <a:r>
              <a:rPr lang="el-GR" sz="3200" b="1" i="0" u="none" strike="noStrike" cap="none">
                <a:solidFill>
                  <a:schemeClr val="dk1"/>
                </a:solidFill>
                <a:latin typeface="Helvetica Neue"/>
                <a:ea typeface="Helvetica Neue"/>
                <a:cs typeface="Helvetica Neue"/>
                <a:sym typeface="Helvetica Neue"/>
              </a:rPr>
              <a:t>(OPEN MALL)</a:t>
            </a:r>
            <a:endParaRPr sz="3200" b="1" i="0" u="none" strike="noStrike" cap="none">
              <a:solidFill>
                <a:schemeClr val="dk1"/>
              </a:solidFill>
            </a:endParaRPr>
          </a:p>
        </p:txBody>
      </p:sp>
      <p:sp>
        <p:nvSpPr>
          <p:cNvPr id="277" name="Google Shape;277;p55"/>
          <p:cNvSpPr/>
          <p:nvPr/>
        </p:nvSpPr>
        <p:spPr>
          <a:xfrm>
            <a:off x="875160" y="1845720"/>
            <a:ext cx="1043640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 </a:t>
            </a:r>
            <a:r>
              <a:rPr lang="el-GR" sz="2600" b="1" i="0" u="none" strike="noStrike" cap="none">
                <a:solidFill>
                  <a:schemeClr val="dk1"/>
                </a:solidFill>
                <a:latin typeface="Helvetica Neue Light"/>
                <a:ea typeface="Helvetica Neue Light"/>
                <a:cs typeface="Helvetica Neue Light"/>
                <a:sym typeface="Helvetica Neue Light"/>
              </a:rPr>
              <a:t>1.459.865,15€ (Μελέτη: 41.353,46€)</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 </a:t>
            </a:r>
            <a:r>
              <a:rPr lang="el-GR" sz="2600" b="1" i="0" u="none" strike="noStrike" cap="none">
                <a:solidFill>
                  <a:schemeClr val="dk1"/>
                </a:solidFill>
                <a:latin typeface="Helvetica Neue Light"/>
                <a:ea typeface="Helvetica Neue Light"/>
                <a:cs typeface="Helvetica Neue Light"/>
                <a:sym typeface="Helvetica Neue Light"/>
              </a:rPr>
              <a:t>ΕΣΠΑ ΕΤΠΑ ΕΠΑΝΕΚ + ΠΔΕ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 μελέτης:</a:t>
            </a:r>
            <a:r>
              <a:rPr lang="el-GR" sz="2600" b="1" i="0" u="none" strike="noStrike" cap="none">
                <a:solidFill>
                  <a:schemeClr val="dk1"/>
                </a:solidFill>
                <a:latin typeface="Helvetica Neue Light"/>
                <a:ea typeface="Helvetica Neue Light"/>
                <a:cs typeface="Helvetica Neue Light"/>
                <a:sym typeface="Helvetica Neue Light"/>
              </a:rPr>
              <a:t> Ένωση Οικονομικών Φορέων «ΓΡΑΦΕΙΟ 75 ΑΡΧΙΤΕΚΤΟΝΕΣ Α.Ε. – ΙΤ&amp;KV ΕΕ – ΕΛΕΥΘΕΡΙΟΣ ΚΑΤΣΟΥΛΑΚΟΣ – ΜΑΡΙΑ ΦΟΥΚΑ»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Έκπτωση μελέτης: </a:t>
            </a:r>
            <a:r>
              <a:rPr lang="el-GR" sz="2600" b="1" i="0" u="none" strike="noStrike" cap="none">
                <a:solidFill>
                  <a:schemeClr val="dk1"/>
                </a:solidFill>
                <a:latin typeface="Helvetica Neue Light"/>
                <a:ea typeface="Helvetica Neue Light"/>
                <a:cs typeface="Helvetica Neue Light"/>
                <a:sym typeface="Helvetica Neue Light"/>
              </a:rPr>
              <a:t>2%</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 </a:t>
            </a:r>
            <a:r>
              <a:rPr lang="el-GR" sz="2600" b="1">
                <a:solidFill>
                  <a:schemeClr val="dk1"/>
                </a:solidFill>
                <a:latin typeface="Helvetica Neue"/>
                <a:ea typeface="Helvetica Neue"/>
                <a:cs typeface="Helvetica Neue"/>
                <a:sym typeface="Helvetica Neue"/>
              </a:rPr>
              <a:t>Έργο προς</a:t>
            </a:r>
            <a:r>
              <a:rPr lang="el-GR" sz="2600" b="1" i="0" u="none" strike="noStrike" cap="none">
                <a:solidFill>
                  <a:schemeClr val="dk1"/>
                </a:solidFill>
                <a:latin typeface="Helvetica Neue"/>
                <a:ea typeface="Helvetica Neue"/>
                <a:cs typeface="Helvetica Neue"/>
                <a:sym typeface="Helvetica Neue"/>
              </a:rPr>
              <a:t> δημοπράτη</a:t>
            </a:r>
            <a:r>
              <a:rPr lang="el-GR" sz="2600" b="1">
                <a:solidFill>
                  <a:schemeClr val="dk1"/>
                </a:solidFill>
                <a:latin typeface="Helvetica Neue"/>
                <a:ea typeface="Helvetica Neue"/>
                <a:cs typeface="Helvetica Neue"/>
                <a:sym typeface="Helvetica Neue"/>
              </a:rPr>
              <a:t>ση</a:t>
            </a:r>
            <a:r>
              <a:rPr lang="el-GR" sz="2600" b="1" i="0" u="none" strike="noStrike" cap="none">
                <a:solidFill>
                  <a:schemeClr val="dk1"/>
                </a:solidFill>
                <a:latin typeface="Helvetica Neue"/>
                <a:ea typeface="Helvetica Neue"/>
                <a:cs typeface="Helvetica Neue"/>
                <a:sym typeface="Helvetica Neue"/>
              </a:rPr>
              <a:t>.</a:t>
            </a:r>
            <a:endParaRPr sz="2600" b="1" i="0" u="none" strike="noStrike" cap="none">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6"/>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000" b="1" i="0" u="none" strike="noStrike" cap="none">
                <a:solidFill>
                  <a:schemeClr val="dk1"/>
                </a:solidFill>
                <a:latin typeface="Helvetica Neue"/>
                <a:ea typeface="Helvetica Neue"/>
                <a:cs typeface="Helvetica Neue"/>
                <a:sym typeface="Helvetica Neue"/>
              </a:rPr>
              <a:t>Χρήση ανανεώσιμων πηγών ενέργειας για την θέρμανση του Ανοιχτού Κολυμβητηρίου Κορίνθου - Κολυμβητήριο σχεδόν μηδενικής κατανάλωσης</a:t>
            </a:r>
            <a:endParaRPr sz="3000" b="1" i="0" u="none" strike="noStrike" cap="none">
              <a:solidFill>
                <a:schemeClr val="dk1"/>
              </a:solidFill>
            </a:endParaRPr>
          </a:p>
        </p:txBody>
      </p:sp>
      <p:sp>
        <p:nvSpPr>
          <p:cNvPr id="283" name="Google Shape;283;p56"/>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Προϋπολογισμός: </a:t>
            </a:r>
            <a:r>
              <a:rPr lang="el-GR" sz="2600" b="1" i="0" u="none" strike="noStrike" cap="none" dirty="0">
                <a:solidFill>
                  <a:schemeClr val="dk1"/>
                </a:solidFill>
                <a:latin typeface="Helvetica Neue Light"/>
                <a:ea typeface="Helvetica Neue Light"/>
                <a:cs typeface="Helvetica Neue Light"/>
                <a:sym typeface="Helvetica Neue Light"/>
              </a:rPr>
              <a:t>1.053.000€ (Μελέτη: 30.969,73€)</a:t>
            </a:r>
            <a:endParaRPr sz="2600" b="0" i="0" u="none" strike="noStrike" cap="none" dirty="0">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Χρηματοδότηση: </a:t>
            </a:r>
            <a:r>
              <a:rPr lang="el-GR" sz="2600" b="1" i="0" u="none" strike="noStrike" cap="none" dirty="0">
                <a:solidFill>
                  <a:schemeClr val="dk1"/>
                </a:solidFill>
                <a:latin typeface="Helvetica Neue Light"/>
                <a:ea typeface="Helvetica Neue Light"/>
                <a:cs typeface="Helvetica Neue Light"/>
                <a:sym typeface="Helvetica Neue Light"/>
              </a:rPr>
              <a:t>ΕΣΠΑ (Υ.ΜΕ.ΠΕΡ.Α.Α.) 1.000.000€ </a:t>
            </a:r>
            <a:endParaRPr sz="2600" b="0" i="0" u="none" strike="noStrike" cap="none" dirty="0">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Ανάδοχος μελέτης: </a:t>
            </a:r>
            <a:r>
              <a:rPr lang="el-GR" sz="2600" b="1" i="0" u="none" strike="noStrike" cap="none" dirty="0">
                <a:solidFill>
                  <a:schemeClr val="dk1"/>
                </a:solidFill>
                <a:latin typeface="Helvetica Neue Light"/>
                <a:ea typeface="Helvetica Neue Light"/>
                <a:cs typeface="Helvetica Neue Light"/>
                <a:sym typeface="Helvetica Neue Light"/>
              </a:rPr>
              <a:t>IT&amp;KV E.E. / Π. ΑΝΔΡΕΟΥ– Γ. ΦΡΑΓΚΟΓΙΑΝΝΗΣ Ο.Ε.</a:t>
            </a:r>
            <a:endParaRPr sz="2600" b="0" i="0" u="none" strike="noStrike" cap="none" dirty="0">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1" i="0" u="none" strike="noStrike" cap="none" dirty="0">
                <a:solidFill>
                  <a:schemeClr val="dk1"/>
                </a:solidFill>
                <a:latin typeface="Helvetica Neue Light"/>
                <a:ea typeface="Helvetica Neue Light"/>
                <a:cs typeface="Helvetica Neue Light"/>
                <a:sym typeface="Helvetica Neue Light"/>
              </a:rPr>
              <a:t> </a:t>
            </a:r>
            <a:r>
              <a:rPr lang="el-GR" sz="2600" b="0" i="0" u="none" strike="noStrike" cap="none" dirty="0">
                <a:solidFill>
                  <a:schemeClr val="dk1"/>
                </a:solidFill>
                <a:latin typeface="Helvetica Neue Light"/>
                <a:ea typeface="Helvetica Neue Light"/>
                <a:cs typeface="Helvetica Neue Light"/>
                <a:sym typeface="Helvetica Neue Light"/>
              </a:rPr>
              <a:t>Κατάσταση:</a:t>
            </a:r>
            <a:r>
              <a:rPr lang="el-GR" sz="2600" b="1" dirty="0">
                <a:solidFill>
                  <a:schemeClr val="dk1"/>
                </a:solidFill>
                <a:latin typeface="Helvetica Neue"/>
                <a:ea typeface="Helvetica Neue"/>
                <a:cs typeface="Helvetica Neue"/>
                <a:sym typeface="Helvetica Neue"/>
              </a:rPr>
              <a:t> Έργο προς</a:t>
            </a:r>
            <a:r>
              <a:rPr lang="el-GR" sz="2600" b="1" i="0" u="none" strike="noStrike" cap="none" dirty="0">
                <a:solidFill>
                  <a:schemeClr val="dk1"/>
                </a:solidFill>
                <a:latin typeface="Helvetica Neue"/>
                <a:ea typeface="Helvetica Neue"/>
                <a:cs typeface="Helvetica Neue"/>
                <a:sym typeface="Helvetica Neue"/>
              </a:rPr>
              <a:t> δημοπράτηση</a:t>
            </a:r>
            <a:endParaRPr sz="2600" b="1" i="0" u="none" strike="noStrike" cap="none" dirty="0">
              <a:solidFill>
                <a:schemeClr val="dk1"/>
              </a:solidFill>
              <a:latin typeface="Helvetica Neue"/>
              <a:ea typeface="Helvetica Neue"/>
              <a:cs typeface="Helvetica Neue"/>
              <a:sym typeface="Helvetica Neue"/>
            </a:endParaRPr>
          </a:p>
          <a:p>
            <a:pPr marL="0" marR="0" lvl="0" indent="0" algn="l" rtl="0">
              <a:lnSpc>
                <a:spcPct val="90000"/>
              </a:lnSpc>
              <a:spcBef>
                <a:spcPts val="1400"/>
              </a:spcBef>
              <a:spcAft>
                <a:spcPts val="0"/>
              </a:spcAft>
              <a:buNone/>
            </a:pPr>
            <a:r>
              <a:rPr lang="el-GR" sz="2600" dirty="0">
                <a:solidFill>
                  <a:schemeClr val="dk1"/>
                </a:solidFill>
                <a:latin typeface="Helvetica Neue Light"/>
                <a:ea typeface="Helvetica Neue Light"/>
                <a:cs typeface="Helvetica Neue Light"/>
                <a:sym typeface="Helvetica Neue Light"/>
              </a:rPr>
              <a:t>     </a:t>
            </a:r>
            <a:endParaRPr sz="2600" dirty="0">
              <a:solidFill>
                <a:schemeClr val="dk1"/>
              </a:solidFill>
              <a:latin typeface="Helvetica Neue Light"/>
              <a:ea typeface="Helvetica Neue Light"/>
              <a:cs typeface="Helvetica Neue Light"/>
              <a:sym typeface="Helvetica Neue Light"/>
            </a:endParaRPr>
          </a:p>
          <a:p>
            <a:pPr marL="0" marR="0" lvl="0" indent="0" algn="l" rtl="0">
              <a:lnSpc>
                <a:spcPct val="90000"/>
              </a:lnSpc>
              <a:spcBef>
                <a:spcPts val="1400"/>
              </a:spcBef>
              <a:spcAft>
                <a:spcPts val="0"/>
              </a:spcAft>
              <a:buNone/>
            </a:pPr>
            <a:r>
              <a:rPr lang="el-GR" sz="2600" dirty="0">
                <a:solidFill>
                  <a:schemeClr val="dk1"/>
                </a:solidFill>
                <a:latin typeface="Helvetica Neue Light"/>
                <a:ea typeface="Helvetica Neue Light"/>
                <a:cs typeface="Helvetica Neue Light"/>
                <a:sym typeface="Helvetica Neue Light"/>
              </a:rPr>
              <a:t>      </a:t>
            </a:r>
            <a:r>
              <a:rPr lang="el-GR" sz="2000" dirty="0">
                <a:solidFill>
                  <a:schemeClr val="dk1"/>
                </a:solidFill>
                <a:latin typeface="Helvetica Neue Light"/>
                <a:ea typeface="Helvetica Neue Light"/>
                <a:cs typeface="Helvetica Neue Light"/>
                <a:sym typeface="Helvetica Neue Light"/>
              </a:rPr>
              <a:t>(Κύριος του έργου είναι το ΚΕΠΑΠ και Φορέας υλοποίησης ο Δήμος Κορινθίων)</a:t>
            </a:r>
            <a:endParaRPr sz="2000" dirty="0">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7"/>
          <p:cNvSpPr txBox="1">
            <a:spLocks noGrp="1"/>
          </p:cNvSpPr>
          <p:nvPr>
            <p:ph type="title"/>
          </p:nvPr>
        </p:nvSpPr>
        <p:spPr>
          <a:xfrm>
            <a:off x="609475" y="611813"/>
            <a:ext cx="10972500" cy="806700"/>
          </a:xfrm>
          <a:prstGeom prst="rect">
            <a:avLst/>
          </a:prstGeom>
        </p:spPr>
        <p:txBody>
          <a:bodyPr spcFirstLastPara="1" wrap="square" lIns="0" tIns="0" rIns="0" bIns="0" anchor="ctr" anchorCtr="0">
            <a:noAutofit/>
          </a:bodyPr>
          <a:lstStyle/>
          <a:p>
            <a:pPr marL="0" lvl="0" indent="0" algn="ctr" rtl="0">
              <a:lnSpc>
                <a:spcPct val="85000"/>
              </a:lnSpc>
              <a:spcBef>
                <a:spcPts val="0"/>
              </a:spcBef>
              <a:spcAft>
                <a:spcPts val="0"/>
              </a:spcAft>
              <a:buClr>
                <a:schemeClr val="dk1"/>
              </a:buClr>
              <a:buSzPts val="1100"/>
              <a:buFont typeface="Arial"/>
              <a:buNone/>
            </a:pPr>
            <a:r>
              <a:rPr lang="el-GR" sz="4800">
                <a:solidFill>
                  <a:schemeClr val="dk1"/>
                </a:solidFill>
                <a:latin typeface="Helvetica Neue"/>
                <a:ea typeface="Helvetica Neue"/>
                <a:cs typeface="Helvetica Neue"/>
                <a:sym typeface="Helvetica Neue"/>
              </a:rPr>
              <a:t>Απολογισμός Πεπραγμένων</a:t>
            </a:r>
            <a:endParaRPr sz="4800">
              <a:solidFill>
                <a:schemeClr val="dk1"/>
              </a:solidFill>
            </a:endParaRPr>
          </a:p>
          <a:p>
            <a:pPr marL="0" lvl="0" indent="0" algn="l" rtl="0">
              <a:spcBef>
                <a:spcPts val="0"/>
              </a:spcBef>
              <a:spcAft>
                <a:spcPts val="0"/>
              </a:spcAft>
              <a:buNone/>
            </a:pPr>
            <a:endParaRPr/>
          </a:p>
        </p:txBody>
      </p:sp>
      <p:sp>
        <p:nvSpPr>
          <p:cNvPr id="289" name="Google Shape;289;p57"/>
          <p:cNvSpPr txBox="1">
            <a:spLocks noGrp="1"/>
          </p:cNvSpPr>
          <p:nvPr>
            <p:ph type="body" idx="1"/>
          </p:nvPr>
        </p:nvSpPr>
        <p:spPr>
          <a:xfrm>
            <a:off x="609475" y="1956425"/>
            <a:ext cx="5354400" cy="3625500"/>
          </a:xfrm>
          <a:prstGeom prst="rect">
            <a:avLst/>
          </a:prstGeom>
        </p:spPr>
        <p:txBody>
          <a:bodyPr spcFirstLastPara="1" wrap="square" lIns="0" tIns="0" rIns="0" bIns="0" anchor="t" anchorCtr="0">
            <a:normAutofit/>
          </a:bodyPr>
          <a:lstStyle/>
          <a:p>
            <a:pPr marL="91440" lvl="0" indent="-127000" algn="l" rtl="0">
              <a:lnSpc>
                <a:spcPct val="90000"/>
              </a:lnSpc>
              <a:spcBef>
                <a:spcPts val="0"/>
              </a:spcBef>
              <a:spcAft>
                <a:spcPts val="0"/>
              </a:spcAft>
              <a:buClr>
                <a:schemeClr val="accent1"/>
              </a:buClr>
              <a:buSzPts val="2000"/>
              <a:buFont typeface="Helvetica Neue"/>
              <a:buChar char=" "/>
            </a:pPr>
            <a:r>
              <a:rPr lang="el-GR" sz="2000" b="1">
                <a:solidFill>
                  <a:schemeClr val="dk1"/>
                </a:solidFill>
                <a:latin typeface="Helvetica Neue"/>
                <a:ea typeface="Helvetica Neue"/>
                <a:cs typeface="Helvetica Neue"/>
                <a:sym typeface="Helvetica Neue"/>
              </a:rPr>
              <a:t>Έργα που Παρελήφθησαν από την προηγούμενη δημοτική αρχή, και:</a:t>
            </a:r>
            <a:endParaRPr sz="2000">
              <a:solidFill>
                <a:schemeClr val="dk1"/>
              </a:solidFill>
              <a:latin typeface="Helvetica Neue"/>
              <a:ea typeface="Helvetica Neue"/>
              <a:cs typeface="Helvetica Neue"/>
              <a:sym typeface="Helvetica Neue"/>
            </a:endParaRPr>
          </a:p>
          <a:p>
            <a:pPr marL="384120" lvl="1" indent="-182159" algn="l" rtl="0">
              <a:lnSpc>
                <a:spcPct val="90000"/>
              </a:lnSpc>
              <a:spcBef>
                <a:spcPts val="402"/>
              </a:spcBef>
              <a:spcAft>
                <a:spcPts val="0"/>
              </a:spcAft>
              <a:buClr>
                <a:srgbClr val="0070C0"/>
              </a:buClr>
              <a:buSzPts val="1800"/>
              <a:buFont typeface="Noto Sans Symbols"/>
              <a:buChar char="❖"/>
            </a:pPr>
            <a:r>
              <a:rPr lang="el-GR">
                <a:solidFill>
                  <a:schemeClr val="dk1"/>
                </a:solidFill>
                <a:latin typeface="Helvetica Neue"/>
                <a:ea typeface="Helvetica Neue"/>
                <a:cs typeface="Helvetica Neue"/>
                <a:sym typeface="Helvetica Neue"/>
              </a:rPr>
              <a:t>Ολοκληρώθηκαν μεταξύ 01/09/2021                   και 31/08/2022,</a:t>
            </a:r>
            <a:endParaRPr>
              <a:solidFill>
                <a:schemeClr val="dk1"/>
              </a:solidFill>
              <a:latin typeface="Helvetica Neue"/>
              <a:ea typeface="Helvetica Neue"/>
              <a:cs typeface="Helvetica Neue"/>
              <a:sym typeface="Helvetica Neue"/>
            </a:endParaRPr>
          </a:p>
          <a:p>
            <a:pPr marL="384120" lvl="1" indent="-182159" algn="l" rtl="0">
              <a:lnSpc>
                <a:spcPct val="90000"/>
              </a:lnSpc>
              <a:spcBef>
                <a:spcPts val="601"/>
              </a:spcBef>
              <a:spcAft>
                <a:spcPts val="0"/>
              </a:spcAft>
              <a:buClr>
                <a:srgbClr val="0070C0"/>
              </a:buClr>
              <a:buSzPts val="1800"/>
              <a:buFont typeface="Noto Sans Symbols"/>
              <a:buChar char="❖"/>
            </a:pPr>
            <a:r>
              <a:rPr lang="el-GR">
                <a:solidFill>
                  <a:schemeClr val="dk1"/>
                </a:solidFill>
                <a:latin typeface="Helvetica Neue"/>
                <a:ea typeface="Helvetica Neue"/>
                <a:cs typeface="Helvetica Neue"/>
                <a:sym typeface="Helvetica Neue"/>
              </a:rPr>
              <a:t>Η εκτέλεσή τους συνεχίζεται.</a:t>
            </a:r>
            <a:endParaRPr>
              <a:solidFill>
                <a:schemeClr val="dk1"/>
              </a:solidFill>
              <a:latin typeface="Helvetica Neue"/>
              <a:ea typeface="Helvetica Neue"/>
              <a:cs typeface="Helvetica Neue"/>
              <a:sym typeface="Helvetica Neue"/>
            </a:endParaRPr>
          </a:p>
          <a:p>
            <a:pPr marL="914400" lvl="0" indent="0" algn="l" rtl="0">
              <a:lnSpc>
                <a:spcPct val="90000"/>
              </a:lnSpc>
              <a:spcBef>
                <a:spcPts val="601"/>
              </a:spcBef>
              <a:spcAft>
                <a:spcPts val="0"/>
              </a:spcAft>
              <a:buClr>
                <a:schemeClr val="dk1"/>
              </a:buClr>
              <a:buSzPts val="1100"/>
              <a:buFont typeface="Arial"/>
              <a:buNone/>
            </a:pPr>
            <a:endParaRPr>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90" name="Google Shape;290;p57"/>
          <p:cNvSpPr txBox="1">
            <a:spLocks noGrp="1"/>
          </p:cNvSpPr>
          <p:nvPr>
            <p:ph type="body" idx="2"/>
          </p:nvPr>
        </p:nvSpPr>
        <p:spPr>
          <a:xfrm>
            <a:off x="5427500" y="1872275"/>
            <a:ext cx="6158700" cy="3709800"/>
          </a:xfrm>
          <a:prstGeom prst="rect">
            <a:avLst/>
          </a:prstGeom>
        </p:spPr>
        <p:txBody>
          <a:bodyPr spcFirstLastPara="1" wrap="square" lIns="0" tIns="0" rIns="0" bIns="0" anchor="t" anchorCtr="0">
            <a:normAutofit/>
          </a:bodyPr>
          <a:lstStyle/>
          <a:p>
            <a:pPr marL="91440" lvl="0" indent="-127000" algn="l" rtl="0">
              <a:lnSpc>
                <a:spcPct val="90000"/>
              </a:lnSpc>
              <a:spcBef>
                <a:spcPts val="0"/>
              </a:spcBef>
              <a:spcAft>
                <a:spcPts val="0"/>
              </a:spcAft>
              <a:buClr>
                <a:schemeClr val="accent1"/>
              </a:buClr>
              <a:buSzPts val="2000"/>
              <a:buFont typeface="Helvetica Neue"/>
              <a:buChar char=" "/>
            </a:pPr>
            <a:r>
              <a:rPr lang="el-GR" sz="2000" b="1">
                <a:solidFill>
                  <a:schemeClr val="dk1"/>
                </a:solidFill>
                <a:latin typeface="Helvetica Neue"/>
                <a:ea typeface="Helvetica Neue"/>
                <a:cs typeface="Helvetica Neue"/>
                <a:sym typeface="Helvetica Neue"/>
              </a:rPr>
              <a:t>Έργα που Σχεδιάστηκαν από την παρούσα Δημοτική Αρχή, και:</a:t>
            </a:r>
            <a:endParaRPr sz="2000">
              <a:solidFill>
                <a:schemeClr val="dk1"/>
              </a:solidFill>
              <a:latin typeface="Helvetica Neue"/>
              <a:ea typeface="Helvetica Neue"/>
              <a:cs typeface="Helvetica Neue"/>
              <a:sym typeface="Helvetica Neue"/>
            </a:endParaRPr>
          </a:p>
          <a:p>
            <a:pPr marL="384120" lvl="1" indent="-194859" algn="l" rtl="0">
              <a:lnSpc>
                <a:spcPct val="90000"/>
              </a:lnSpc>
              <a:spcBef>
                <a:spcPts val="402"/>
              </a:spcBef>
              <a:spcAft>
                <a:spcPts val="0"/>
              </a:spcAft>
              <a:buClr>
                <a:srgbClr val="0000FF"/>
              </a:buClr>
              <a:buSzPts val="2000"/>
              <a:buFont typeface="Helvetica Neue"/>
              <a:buChar char="❖"/>
            </a:pPr>
            <a:r>
              <a:rPr lang="el-GR" sz="2000" b="1">
                <a:solidFill>
                  <a:srgbClr val="0000FF"/>
                </a:solidFill>
                <a:latin typeface="Helvetica Neue"/>
                <a:ea typeface="Helvetica Neue"/>
                <a:cs typeface="Helvetica Neue"/>
                <a:sym typeface="Helvetica Neue"/>
              </a:rPr>
              <a:t>Ολοκληρώθηκαν, μεταξύ  01/09/2021 και 31/08/2022.</a:t>
            </a:r>
            <a:endParaRPr sz="2000" b="1">
              <a:solidFill>
                <a:srgbClr val="0000FF"/>
              </a:solidFill>
              <a:latin typeface="Helvetica Neue"/>
              <a:ea typeface="Helvetica Neue"/>
              <a:cs typeface="Helvetica Neue"/>
              <a:sym typeface="Helvetica Neue"/>
            </a:endParaRPr>
          </a:p>
          <a:p>
            <a:pPr marL="384120" lvl="1" indent="-182159" algn="l" rtl="0">
              <a:lnSpc>
                <a:spcPct val="90000"/>
              </a:lnSpc>
              <a:spcBef>
                <a:spcPts val="601"/>
              </a:spcBef>
              <a:spcAft>
                <a:spcPts val="0"/>
              </a:spcAft>
              <a:buClr>
                <a:srgbClr val="0070C0"/>
              </a:buClr>
              <a:buSzPts val="1800"/>
              <a:buFont typeface="Noto Sans Symbols"/>
              <a:buChar char="❖"/>
            </a:pPr>
            <a:r>
              <a:rPr lang="el-GR">
                <a:solidFill>
                  <a:schemeClr val="dk1"/>
                </a:solidFill>
                <a:latin typeface="Helvetica Neue"/>
                <a:ea typeface="Helvetica Neue"/>
                <a:cs typeface="Helvetica Neue"/>
                <a:sym typeface="Helvetica Neue"/>
              </a:rPr>
              <a:t>Βρίσκονται σε φάση υλοποίησης.</a:t>
            </a:r>
            <a:endParaRPr>
              <a:solidFill>
                <a:schemeClr val="dk1"/>
              </a:solidFill>
              <a:latin typeface="Helvetica Neue"/>
              <a:ea typeface="Helvetica Neue"/>
              <a:cs typeface="Helvetica Neue"/>
              <a:sym typeface="Helvetica Neue"/>
            </a:endParaRPr>
          </a:p>
          <a:p>
            <a:pPr marL="384120" lvl="1" indent="-182159" algn="l" rtl="0">
              <a:lnSpc>
                <a:spcPct val="90000"/>
              </a:lnSpc>
              <a:spcBef>
                <a:spcPts val="601"/>
              </a:spcBef>
              <a:spcAft>
                <a:spcPts val="0"/>
              </a:spcAft>
              <a:buClr>
                <a:srgbClr val="0070C0"/>
              </a:buClr>
              <a:buSzPts val="1800"/>
              <a:buFont typeface="Noto Sans Symbols"/>
              <a:buChar char="❖"/>
            </a:pPr>
            <a:r>
              <a:rPr lang="el-GR">
                <a:solidFill>
                  <a:schemeClr val="dk1"/>
                </a:solidFill>
                <a:latin typeface="Helvetica Neue"/>
                <a:ea typeface="Helvetica Neue"/>
                <a:cs typeface="Helvetica Neue"/>
                <a:sym typeface="Helvetica Neue"/>
              </a:rPr>
              <a:t>Βρίσκονται σε φάση δημοπράτησης ή συμβασιοποίησης,</a:t>
            </a:r>
            <a:endParaRPr>
              <a:solidFill>
                <a:schemeClr val="dk1"/>
              </a:solidFill>
              <a:latin typeface="Helvetica Neue"/>
              <a:ea typeface="Helvetica Neue"/>
              <a:cs typeface="Helvetica Neue"/>
              <a:sym typeface="Helvetica Neue"/>
            </a:endParaRPr>
          </a:p>
          <a:p>
            <a:pPr marL="201240" lvl="0" indent="0" algn="l" rtl="0">
              <a:lnSpc>
                <a:spcPct val="90000"/>
              </a:lnSpc>
              <a:spcBef>
                <a:spcPts val="601"/>
              </a:spcBef>
              <a:spcAft>
                <a:spcPts val="0"/>
              </a:spcAft>
              <a:buClr>
                <a:schemeClr val="dk1"/>
              </a:buClr>
              <a:buSzPts val="1100"/>
              <a:buFont typeface="Arial"/>
              <a:buNone/>
            </a:pPr>
            <a:endParaRPr>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a:solidFill>
                <a:schemeClr val="dk1"/>
              </a:solidFill>
              <a:latin typeface="Helvetica Neue"/>
              <a:ea typeface="Helvetica Neue"/>
              <a:cs typeface="Helvetica Neue"/>
              <a:sym typeface="Helvetica Neue"/>
            </a:endParaRPr>
          </a:p>
          <a:p>
            <a:pPr marL="201240" lvl="0" indent="0" algn="l" rtl="0">
              <a:lnSpc>
                <a:spcPct val="90000"/>
              </a:lnSpc>
              <a:spcBef>
                <a:spcPts val="601"/>
              </a:spcBef>
              <a:spcAft>
                <a:spcPts val="0"/>
              </a:spcAft>
              <a:buClr>
                <a:schemeClr val="dk1"/>
              </a:buClr>
              <a:buFont typeface="Arial"/>
              <a:buNone/>
            </a:pPr>
            <a:endParaRPr sz="2000" b="1">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2000" b="1">
              <a:solidFill>
                <a:schemeClr val="dk1"/>
              </a:solidFill>
              <a:latin typeface="Helvetica Neue"/>
              <a:ea typeface="Helvetica Neue"/>
              <a:cs typeface="Helvetica Neue"/>
              <a:sym typeface="Helvetica Neue"/>
            </a:endParaRPr>
          </a:p>
        </p:txBody>
      </p:sp>
      <p:sp>
        <p:nvSpPr>
          <p:cNvPr id="291" name="Google Shape;291;p57"/>
          <p:cNvSpPr txBox="1"/>
          <p:nvPr/>
        </p:nvSpPr>
        <p:spPr>
          <a:xfrm>
            <a:off x="609600" y="0"/>
            <a:ext cx="3000000" cy="4695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l-GR" sz="1850" b="1">
                <a:solidFill>
                  <a:srgbClr val="0070C0"/>
                </a:solidFill>
                <a:latin typeface="Helvetica Neue"/>
                <a:ea typeface="Helvetica Neue"/>
                <a:cs typeface="Helvetica Neue"/>
                <a:sym typeface="Helvetica Neue"/>
              </a:rPr>
              <a:t>Ετήσιος Απολογισμός</a:t>
            </a:r>
            <a:endParaRPr sz="1850">
              <a:solidFill>
                <a:schemeClr val="dk1"/>
              </a:solidFill>
            </a:endParaRPr>
          </a:p>
        </p:txBody>
      </p:sp>
      <p:sp>
        <p:nvSpPr>
          <p:cNvPr id="292" name="Google Shape;292;p57"/>
          <p:cNvSpPr txBox="1"/>
          <p:nvPr/>
        </p:nvSpPr>
        <p:spPr>
          <a:xfrm>
            <a:off x="609600" y="5334000"/>
            <a:ext cx="3786600" cy="9543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l-GR" sz="1600" b="1">
                <a:solidFill>
                  <a:srgbClr val="0070C0"/>
                </a:solidFill>
                <a:latin typeface="Helvetica Neue"/>
                <a:ea typeface="Helvetica Neue"/>
                <a:cs typeface="Helvetica Neue"/>
                <a:sym typeface="Helvetica Neue"/>
              </a:rPr>
              <a:t>Γιώργος Σπ. Πούρος</a:t>
            </a:r>
            <a:endParaRPr sz="1600">
              <a:solidFill>
                <a:schemeClr val="dk1"/>
              </a:solidFill>
            </a:endParaRPr>
          </a:p>
          <a:p>
            <a:pPr marL="0" lvl="0" indent="0" algn="l" rtl="0">
              <a:lnSpc>
                <a:spcPct val="120000"/>
              </a:lnSpc>
              <a:spcBef>
                <a:spcPts val="0"/>
              </a:spcBef>
              <a:spcAft>
                <a:spcPts val="0"/>
              </a:spcAft>
              <a:buNone/>
            </a:pPr>
            <a:r>
              <a:rPr lang="el-GR" b="1">
                <a:solidFill>
                  <a:srgbClr val="0070C0"/>
                </a:solidFill>
                <a:latin typeface="Helvetica Neue"/>
                <a:ea typeface="Helvetica Neue"/>
                <a:cs typeface="Helvetica Neue"/>
                <a:sym typeface="Helvetica Neue"/>
              </a:rPr>
              <a:t>Αναπληρωτής Δήμαρχος</a:t>
            </a:r>
            <a:endParaRPr>
              <a:solidFill>
                <a:schemeClr val="dk1"/>
              </a:solidFill>
            </a:endParaRPr>
          </a:p>
          <a:p>
            <a:pPr marL="0" lvl="0" indent="0" algn="l" rtl="0">
              <a:lnSpc>
                <a:spcPct val="120000"/>
              </a:lnSpc>
              <a:spcBef>
                <a:spcPts val="0"/>
              </a:spcBef>
              <a:spcAft>
                <a:spcPts val="0"/>
              </a:spcAft>
              <a:buNone/>
            </a:pPr>
            <a:r>
              <a:rPr lang="el-GR" b="1">
                <a:solidFill>
                  <a:srgbClr val="0070C0"/>
                </a:solidFill>
                <a:latin typeface="Helvetica Neue"/>
                <a:ea typeface="Helvetica Neue"/>
                <a:cs typeface="Helvetica Neue"/>
                <a:sym typeface="Helvetica Neue"/>
              </a:rPr>
              <a:t>Αντιδήμαρχος Τεχνικών Υπηρεσιών</a:t>
            </a:r>
            <a:endParaRPr>
              <a:solidFill>
                <a:schemeClr val="dk1"/>
              </a:solidFill>
            </a:endParaRPr>
          </a:p>
        </p:txBody>
      </p:sp>
      <p:pic>
        <p:nvPicPr>
          <p:cNvPr id="293" name="Google Shape;293;p57" descr="Αρχείο:Δηλωτικό σήμα Κορινθίων.png - Βικιπαίδεια"/>
          <p:cNvPicPr preferRelativeResize="0"/>
          <p:nvPr/>
        </p:nvPicPr>
        <p:blipFill rotWithShape="1">
          <a:blip r:embed="rId3">
            <a:alphaModFix/>
          </a:blip>
          <a:srcRect/>
          <a:stretch/>
        </p:blipFill>
        <p:spPr>
          <a:xfrm>
            <a:off x="10488488" y="201886"/>
            <a:ext cx="1004400" cy="137592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8"/>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Οδοποιΐα Δ.Ε. Άσσου-Λεχαίου</a:t>
            </a:r>
            <a:endParaRPr sz="3200" b="1" i="0" u="none" strike="noStrike" cap="none">
              <a:solidFill>
                <a:schemeClr val="dk1"/>
              </a:solidFill>
            </a:endParaRPr>
          </a:p>
        </p:txBody>
      </p:sp>
      <p:sp>
        <p:nvSpPr>
          <p:cNvPr id="299" name="Google Shape;299;p58"/>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 </a:t>
            </a:r>
            <a:r>
              <a:rPr lang="el-GR" sz="2600" b="1" i="0" u="none" strike="noStrike" cap="none">
                <a:solidFill>
                  <a:schemeClr val="dk1"/>
                </a:solidFill>
                <a:latin typeface="Helvetica Neue"/>
                <a:ea typeface="Helvetica Neue"/>
                <a:cs typeface="Helvetica Neue"/>
                <a:sym typeface="Helvetica Neue"/>
              </a:rPr>
              <a:t>600.000€</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 </a:t>
            </a:r>
            <a:r>
              <a:rPr lang="el-GR" sz="2600" b="1" i="0" u="none" strike="noStrike" cap="none">
                <a:solidFill>
                  <a:schemeClr val="dk1"/>
                </a:solidFill>
                <a:latin typeface="Helvetica Neue"/>
                <a:ea typeface="Helvetica Neue"/>
                <a:cs typeface="Helvetica Neue"/>
                <a:sym typeface="Helvetica Neue"/>
              </a:rPr>
              <a:t>Ίδιοι Πόροι</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 </a:t>
            </a:r>
            <a:r>
              <a:rPr lang="el-GR" sz="2600" b="1" i="0" u="none" strike="noStrike" cap="none">
                <a:solidFill>
                  <a:schemeClr val="dk1"/>
                </a:solidFill>
                <a:latin typeface="Helvetica Neue"/>
                <a:ea typeface="Helvetica Neue"/>
                <a:cs typeface="Helvetica Neue"/>
                <a:sym typeface="Helvetica Neue"/>
              </a:rPr>
              <a:t>ΓΕΝΙΚΗ ΑΣΦΑΛΤΙΚΗ ΙΚΕ</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Έκπτωση: </a:t>
            </a:r>
            <a:r>
              <a:rPr lang="el-GR" sz="2600" b="1" i="0" u="none" strike="noStrike" cap="none">
                <a:solidFill>
                  <a:schemeClr val="dk1"/>
                </a:solidFill>
                <a:latin typeface="Helvetica Neue"/>
                <a:ea typeface="Helvetica Neue"/>
                <a:cs typeface="Helvetica Neue"/>
                <a:sym typeface="Helvetica Neue"/>
              </a:rPr>
              <a:t>62,46%</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 </a:t>
            </a:r>
            <a:r>
              <a:rPr lang="el-GR" sz="2600" b="1" i="0" u="none" strike="noStrike" cap="none">
                <a:solidFill>
                  <a:schemeClr val="dk1"/>
                </a:solidFill>
                <a:latin typeface="Helvetica Neue"/>
                <a:ea typeface="Helvetica Neue"/>
                <a:cs typeface="Helvetica Neue"/>
                <a:sym typeface="Helvetica Neue"/>
              </a:rPr>
              <a:t>Περαιωμένο</a:t>
            </a:r>
            <a:endParaRPr sz="2600" b="1" i="0" u="none" strike="noStrike" cap="none">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1"/>
          <p:cNvSpPr/>
          <p:nvPr/>
        </p:nvSpPr>
        <p:spPr>
          <a:xfrm>
            <a:off x="1097280" y="419400"/>
            <a:ext cx="10057680" cy="112392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4800" b="0" i="0" u="none" strike="noStrike" cap="none">
                <a:solidFill>
                  <a:srgbClr val="000000"/>
                </a:solidFill>
                <a:latin typeface="Helvetica Neue"/>
                <a:ea typeface="Helvetica Neue"/>
                <a:cs typeface="Helvetica Neue"/>
                <a:sym typeface="Helvetica Neue"/>
              </a:rPr>
              <a:t>Απολογισμός Πεπραγμένων</a:t>
            </a:r>
            <a:endParaRPr sz="4800" b="0" i="0" u="none" strike="noStrike" cap="none">
              <a:latin typeface="Arial"/>
              <a:ea typeface="Arial"/>
              <a:cs typeface="Arial"/>
              <a:sym typeface="Arial"/>
            </a:endParaRPr>
          </a:p>
        </p:txBody>
      </p:sp>
      <p:sp>
        <p:nvSpPr>
          <p:cNvPr id="181" name="Google Shape;181;p41"/>
          <p:cNvSpPr/>
          <p:nvPr/>
        </p:nvSpPr>
        <p:spPr>
          <a:xfrm>
            <a:off x="493550" y="1845352"/>
            <a:ext cx="4949400" cy="3136800"/>
          </a:xfrm>
          <a:prstGeom prst="rect">
            <a:avLst/>
          </a:prstGeom>
          <a:noFill/>
          <a:ln>
            <a:noFill/>
          </a:ln>
        </p:spPr>
        <p:txBody>
          <a:bodyPr spcFirstLastPara="1" wrap="square" lIns="0" tIns="45000" rIns="0" bIns="45000" anchor="t" anchorCtr="0">
            <a:noAutofit/>
          </a:bodyPr>
          <a:lstStyle/>
          <a:p>
            <a:pPr marL="91440" marR="0" lvl="0" indent="-127000" algn="l" rtl="0">
              <a:lnSpc>
                <a:spcPct val="90000"/>
              </a:lnSpc>
              <a:spcBef>
                <a:spcPts val="0"/>
              </a:spcBef>
              <a:spcAft>
                <a:spcPts val="0"/>
              </a:spcAft>
              <a:buClr>
                <a:srgbClr val="0F6FC6"/>
              </a:buClr>
              <a:buSzPts val="2000"/>
              <a:buFont typeface="Helvetica Neue"/>
              <a:buChar char=" "/>
            </a:pPr>
            <a:r>
              <a:rPr lang="el-GR" sz="2000" b="1" i="0" u="none" strike="noStrike" cap="none" dirty="0">
                <a:solidFill>
                  <a:srgbClr val="000000"/>
                </a:solidFill>
                <a:latin typeface="Helvetica Neue"/>
                <a:ea typeface="Helvetica Neue"/>
                <a:cs typeface="Helvetica Neue"/>
                <a:sym typeface="Helvetica Neue"/>
              </a:rPr>
              <a:t>Έργα που Παρελήφθησαν από την προηγούμενη δημοτική αρχή, και:</a:t>
            </a:r>
            <a:endParaRPr sz="2000" i="0" u="none" strike="noStrike" cap="none" dirty="0">
              <a:latin typeface="Helvetica Neue"/>
              <a:ea typeface="Helvetica Neue"/>
              <a:cs typeface="Helvetica Neue"/>
              <a:sym typeface="Helvetica Neue"/>
            </a:endParaRPr>
          </a:p>
          <a:p>
            <a:pPr marL="384120" marR="0" lvl="1" indent="-182159" algn="l" rtl="0">
              <a:lnSpc>
                <a:spcPct val="90000"/>
              </a:lnSpc>
              <a:spcBef>
                <a:spcPts val="402"/>
              </a:spcBef>
              <a:spcAft>
                <a:spcPts val="0"/>
              </a:spcAft>
              <a:buClr>
                <a:srgbClr val="0070C0"/>
              </a:buClr>
              <a:buSzPts val="1800"/>
              <a:buFont typeface="Noto Sans Symbols"/>
              <a:buChar char="❖"/>
            </a:pPr>
            <a:r>
              <a:rPr lang="el-GR" sz="1800" i="0" u="none" strike="noStrike" cap="none" dirty="0">
                <a:solidFill>
                  <a:schemeClr val="dk1"/>
                </a:solidFill>
                <a:latin typeface="Helvetica Neue"/>
                <a:ea typeface="Helvetica Neue"/>
                <a:cs typeface="Helvetica Neue"/>
                <a:sym typeface="Helvetica Neue"/>
              </a:rPr>
              <a:t>Ολοκληρώθηκαν μεταξύ 01/09/2021 και 31/08/2022,</a:t>
            </a:r>
            <a:endParaRPr sz="1800" i="0" u="none" strike="noStrike" cap="none" dirty="0">
              <a:solidFill>
                <a:schemeClr val="dk1"/>
              </a:solidFill>
              <a:latin typeface="Helvetica Neue"/>
              <a:ea typeface="Helvetica Neue"/>
              <a:cs typeface="Helvetica Neue"/>
              <a:sym typeface="Helvetica Neue"/>
            </a:endParaRPr>
          </a:p>
          <a:p>
            <a:pPr marL="384120" marR="0" lvl="1" indent="-182159" algn="l" rtl="0">
              <a:lnSpc>
                <a:spcPct val="90000"/>
              </a:lnSpc>
              <a:spcBef>
                <a:spcPts val="601"/>
              </a:spcBef>
              <a:spcAft>
                <a:spcPts val="0"/>
              </a:spcAft>
              <a:buClr>
                <a:srgbClr val="0070C0"/>
              </a:buClr>
              <a:buSzPts val="1800"/>
              <a:buFont typeface="Noto Sans Symbols"/>
              <a:buChar char="❖"/>
            </a:pPr>
            <a:r>
              <a:rPr lang="el-GR" sz="1800" i="0" u="none" strike="noStrike" cap="none" dirty="0">
                <a:solidFill>
                  <a:schemeClr val="dk1"/>
                </a:solidFill>
                <a:latin typeface="Helvetica Neue"/>
                <a:ea typeface="Helvetica Neue"/>
                <a:cs typeface="Helvetica Neue"/>
                <a:sym typeface="Helvetica Neue"/>
              </a:rPr>
              <a:t>Η εκτέλεσή τους συνεχίζεται ακόμα</a:t>
            </a:r>
            <a:r>
              <a:rPr lang="el-GR" sz="1800" dirty="0">
                <a:solidFill>
                  <a:schemeClr val="dk1"/>
                </a:solidFill>
                <a:latin typeface="Helvetica Neue"/>
                <a:ea typeface="Helvetica Neue"/>
                <a:cs typeface="Helvetica Neue"/>
                <a:sym typeface="Helvetica Neue"/>
              </a:rPr>
              <a:t>.</a:t>
            </a:r>
            <a:endParaRPr sz="1800" i="0" u="none" strike="noStrike" cap="none" dirty="0">
              <a:solidFill>
                <a:schemeClr val="dk1"/>
              </a:solidFill>
              <a:latin typeface="Helvetica Neue"/>
              <a:ea typeface="Helvetica Neue"/>
              <a:cs typeface="Helvetica Neue"/>
              <a:sym typeface="Helvetica Neue"/>
            </a:endParaRPr>
          </a:p>
          <a:p>
            <a:pPr marL="914400" marR="0" lvl="0" indent="0" algn="l" rtl="0">
              <a:lnSpc>
                <a:spcPct val="90000"/>
              </a:lnSpc>
              <a:spcBef>
                <a:spcPts val="601"/>
              </a:spcBef>
              <a:spcAft>
                <a:spcPts val="0"/>
              </a:spcAft>
              <a:buNone/>
            </a:pPr>
            <a:endParaRPr sz="1800" i="0" u="none" strike="noStrike" cap="none" dirty="0">
              <a:latin typeface="Helvetica Neue"/>
              <a:ea typeface="Helvetica Neue"/>
              <a:cs typeface="Helvetica Neue"/>
              <a:sym typeface="Helvetica Neue"/>
            </a:endParaRPr>
          </a:p>
        </p:txBody>
      </p:sp>
      <p:sp>
        <p:nvSpPr>
          <p:cNvPr id="182" name="Google Shape;182;p41"/>
          <p:cNvSpPr/>
          <p:nvPr/>
        </p:nvSpPr>
        <p:spPr>
          <a:xfrm>
            <a:off x="5443200" y="1845353"/>
            <a:ext cx="6375900" cy="2698500"/>
          </a:xfrm>
          <a:prstGeom prst="rect">
            <a:avLst/>
          </a:prstGeom>
          <a:noFill/>
          <a:ln>
            <a:noFill/>
          </a:ln>
        </p:spPr>
        <p:txBody>
          <a:bodyPr spcFirstLastPara="1" wrap="square" lIns="0" tIns="45000" rIns="0" bIns="45000" anchor="t" anchorCtr="0">
            <a:noAutofit/>
          </a:bodyPr>
          <a:lstStyle/>
          <a:p>
            <a:pPr marL="91440" marR="0" lvl="0" indent="-127000" algn="l" rtl="0">
              <a:lnSpc>
                <a:spcPct val="90000"/>
              </a:lnSpc>
              <a:spcBef>
                <a:spcPts val="0"/>
              </a:spcBef>
              <a:spcAft>
                <a:spcPts val="0"/>
              </a:spcAft>
              <a:buClr>
                <a:srgbClr val="0F6FC6"/>
              </a:buClr>
              <a:buSzPts val="2000"/>
              <a:buFont typeface="Helvetica Neue"/>
              <a:buChar char=" "/>
            </a:pPr>
            <a:r>
              <a:rPr lang="el-GR" sz="2000" b="1" i="0" u="none" strike="noStrike" cap="none">
                <a:solidFill>
                  <a:srgbClr val="000000"/>
                </a:solidFill>
                <a:latin typeface="Helvetica Neue"/>
                <a:ea typeface="Helvetica Neue"/>
                <a:cs typeface="Helvetica Neue"/>
                <a:sym typeface="Helvetica Neue"/>
              </a:rPr>
              <a:t>Έργα που Σχεδιάστηκαν από την παρούσα Δημοτική Αρχή, και:</a:t>
            </a:r>
            <a:endParaRPr sz="2000" i="0" u="none" strike="noStrike" cap="none">
              <a:latin typeface="Helvetica Neue"/>
              <a:ea typeface="Helvetica Neue"/>
              <a:cs typeface="Helvetica Neue"/>
              <a:sym typeface="Helvetica Neue"/>
            </a:endParaRPr>
          </a:p>
          <a:p>
            <a:pPr marL="384120" marR="0" lvl="1" indent="-182159" algn="l" rtl="0">
              <a:lnSpc>
                <a:spcPct val="90000"/>
              </a:lnSpc>
              <a:spcBef>
                <a:spcPts val="402"/>
              </a:spcBef>
              <a:spcAft>
                <a:spcPts val="0"/>
              </a:spcAft>
              <a:buClr>
                <a:srgbClr val="0070C0"/>
              </a:buClr>
              <a:buSzPts val="1800"/>
              <a:buFont typeface="Noto Sans Symbols"/>
              <a:buChar char="❖"/>
            </a:pPr>
            <a:r>
              <a:rPr lang="el-GR" sz="1800">
                <a:solidFill>
                  <a:schemeClr val="dk1"/>
                </a:solidFill>
                <a:latin typeface="Helvetica Neue"/>
                <a:ea typeface="Helvetica Neue"/>
                <a:cs typeface="Helvetica Neue"/>
                <a:sym typeface="Helvetica Neue"/>
              </a:rPr>
              <a:t>Β</a:t>
            </a:r>
            <a:r>
              <a:rPr lang="el-GR" sz="1800" i="0" u="none" strike="noStrike" cap="none">
                <a:solidFill>
                  <a:schemeClr val="dk1"/>
                </a:solidFill>
                <a:latin typeface="Helvetica Neue"/>
                <a:ea typeface="Helvetica Neue"/>
                <a:cs typeface="Helvetica Neue"/>
                <a:sym typeface="Helvetica Neue"/>
              </a:rPr>
              <a:t>ρίσκονται σε φάση δημοπράτησης ή συμβασιοποίησης,</a:t>
            </a:r>
            <a:endParaRPr sz="1800" i="0" u="none" strike="noStrike" cap="none">
              <a:solidFill>
                <a:schemeClr val="dk1"/>
              </a:solidFill>
              <a:latin typeface="Helvetica Neue"/>
              <a:ea typeface="Helvetica Neue"/>
              <a:cs typeface="Helvetica Neue"/>
              <a:sym typeface="Helvetica Neue"/>
            </a:endParaRPr>
          </a:p>
          <a:p>
            <a:pPr marL="384120" marR="0" lvl="1" indent="-182159" algn="l" rtl="0">
              <a:lnSpc>
                <a:spcPct val="90000"/>
              </a:lnSpc>
              <a:spcBef>
                <a:spcPts val="601"/>
              </a:spcBef>
              <a:spcAft>
                <a:spcPts val="0"/>
              </a:spcAft>
              <a:buClr>
                <a:srgbClr val="0070C0"/>
              </a:buClr>
              <a:buSzPts val="1800"/>
              <a:buFont typeface="Noto Sans Symbols"/>
              <a:buChar char="❖"/>
            </a:pPr>
            <a:r>
              <a:rPr lang="el-GR" sz="1800">
                <a:solidFill>
                  <a:schemeClr val="dk1"/>
                </a:solidFill>
                <a:latin typeface="Helvetica Neue"/>
                <a:ea typeface="Helvetica Neue"/>
                <a:cs typeface="Helvetica Neue"/>
                <a:sym typeface="Helvetica Neue"/>
              </a:rPr>
              <a:t>Β</a:t>
            </a:r>
            <a:r>
              <a:rPr lang="el-GR" sz="1800" i="0" u="none" strike="noStrike" cap="none">
                <a:solidFill>
                  <a:schemeClr val="dk1"/>
                </a:solidFill>
                <a:latin typeface="Helvetica Neue"/>
                <a:ea typeface="Helvetica Neue"/>
                <a:cs typeface="Helvetica Neue"/>
                <a:sym typeface="Helvetica Neue"/>
              </a:rPr>
              <a:t>ρίσκονται σε φάση υλοποίησης.</a:t>
            </a:r>
            <a:endParaRPr sz="1800" i="0" u="none" strike="noStrike" cap="none">
              <a:solidFill>
                <a:schemeClr val="dk1"/>
              </a:solidFill>
              <a:latin typeface="Helvetica Neue"/>
              <a:ea typeface="Helvetica Neue"/>
              <a:cs typeface="Helvetica Neue"/>
              <a:sym typeface="Helvetica Neue"/>
            </a:endParaRPr>
          </a:p>
          <a:p>
            <a:pPr marL="384120" marR="0" lvl="1" indent="-182159" algn="l" rtl="0">
              <a:lnSpc>
                <a:spcPct val="90000"/>
              </a:lnSpc>
              <a:spcBef>
                <a:spcPts val="601"/>
              </a:spcBef>
              <a:spcAft>
                <a:spcPts val="0"/>
              </a:spcAft>
              <a:buClr>
                <a:srgbClr val="0070C0"/>
              </a:buClr>
              <a:buSzPts val="1800"/>
              <a:buFont typeface="Helvetica Neue"/>
              <a:buChar char="❖"/>
            </a:pPr>
            <a:r>
              <a:rPr lang="el-GR" sz="1800">
                <a:solidFill>
                  <a:schemeClr val="dk1"/>
                </a:solidFill>
                <a:latin typeface="Helvetica Neue"/>
                <a:ea typeface="Helvetica Neue"/>
                <a:cs typeface="Helvetica Neue"/>
                <a:sym typeface="Helvetica Neue"/>
              </a:rPr>
              <a:t>Ο</a:t>
            </a:r>
            <a:r>
              <a:rPr lang="el-GR" sz="1800" i="0" u="none" strike="noStrike" cap="none">
                <a:solidFill>
                  <a:schemeClr val="dk1"/>
                </a:solidFill>
                <a:latin typeface="Helvetica Neue"/>
                <a:ea typeface="Helvetica Neue"/>
                <a:cs typeface="Helvetica Neue"/>
                <a:sym typeface="Helvetica Neue"/>
              </a:rPr>
              <a:t>λοκληρώθηκαν</a:t>
            </a:r>
            <a:r>
              <a:rPr lang="el-GR" sz="1800">
                <a:solidFill>
                  <a:schemeClr val="dk1"/>
                </a:solidFill>
                <a:latin typeface="Helvetica Neue"/>
                <a:ea typeface="Helvetica Neue"/>
                <a:cs typeface="Helvetica Neue"/>
                <a:sym typeface="Helvetica Neue"/>
              </a:rPr>
              <a:t>, μεταξύ  01/09/2021 και 31/08/2022.</a:t>
            </a:r>
            <a:endParaRPr sz="1800" i="0" u="none" strike="noStrike" cap="none">
              <a:solidFill>
                <a:schemeClr val="dk1"/>
              </a:solidFill>
              <a:latin typeface="Helvetica Neue"/>
              <a:ea typeface="Helvetica Neue"/>
              <a:cs typeface="Helvetica Neue"/>
              <a:sym typeface="Helvetica Neue"/>
            </a:endParaRPr>
          </a:p>
          <a:p>
            <a:pPr marL="201240" marR="0" lvl="0" indent="0" algn="l" rtl="0">
              <a:lnSpc>
                <a:spcPct val="90000"/>
              </a:lnSpc>
              <a:spcBef>
                <a:spcPts val="601"/>
              </a:spcBef>
              <a:spcAft>
                <a:spcPts val="0"/>
              </a:spcAft>
              <a:buNone/>
            </a:pPr>
            <a:endParaRPr sz="1800" i="0" u="none" strike="noStrike" cap="none">
              <a:latin typeface="Helvetica Neue"/>
              <a:ea typeface="Helvetica Neue"/>
              <a:cs typeface="Helvetica Neue"/>
              <a:sym typeface="Helvetica Neue"/>
            </a:endParaRPr>
          </a:p>
        </p:txBody>
      </p:sp>
      <p:sp>
        <p:nvSpPr>
          <p:cNvPr id="183" name="Google Shape;183;p41"/>
          <p:cNvSpPr/>
          <p:nvPr/>
        </p:nvSpPr>
        <p:spPr>
          <a:xfrm>
            <a:off x="669000" y="5322960"/>
            <a:ext cx="3633900" cy="853500"/>
          </a:xfrm>
          <a:prstGeom prst="rect">
            <a:avLst/>
          </a:prstGeom>
          <a:noFill/>
          <a:ln>
            <a:noFill/>
          </a:ln>
        </p:spPr>
        <p:txBody>
          <a:bodyPr spcFirstLastPara="1" wrap="square" lIns="25550" tIns="25550" rIns="25550" bIns="25550" anchor="ctr" anchorCtr="0">
            <a:noAutofit/>
          </a:bodyPr>
          <a:lstStyle/>
          <a:p>
            <a:pPr marL="0" marR="0" lvl="0" indent="0" algn="l" rtl="0">
              <a:lnSpc>
                <a:spcPct val="120000"/>
              </a:lnSpc>
              <a:spcBef>
                <a:spcPts val="0"/>
              </a:spcBef>
              <a:spcAft>
                <a:spcPts val="0"/>
              </a:spcAft>
              <a:buNone/>
            </a:pPr>
            <a:r>
              <a:rPr lang="el-GR" sz="1600" b="1" i="0" u="none" strike="noStrike" cap="none">
                <a:solidFill>
                  <a:srgbClr val="0070C0"/>
                </a:solidFill>
                <a:latin typeface="Helvetica Neue"/>
                <a:ea typeface="Helvetica Neue"/>
                <a:cs typeface="Helvetica Neue"/>
                <a:sym typeface="Helvetica Neue"/>
              </a:rPr>
              <a:t>Γιώργος Σπ. Πούρος</a:t>
            </a:r>
            <a:endParaRPr sz="1600" b="0" i="0" u="none" strike="noStrike" cap="none">
              <a:latin typeface="Arial"/>
              <a:ea typeface="Arial"/>
              <a:cs typeface="Arial"/>
              <a:sym typeface="Arial"/>
            </a:endParaRPr>
          </a:p>
          <a:p>
            <a:pPr marL="0" marR="0" lvl="0" indent="0" algn="l" rtl="0">
              <a:lnSpc>
                <a:spcPct val="120000"/>
              </a:lnSpc>
              <a:spcBef>
                <a:spcPts val="0"/>
              </a:spcBef>
              <a:spcAft>
                <a:spcPts val="0"/>
              </a:spcAft>
              <a:buNone/>
            </a:pPr>
            <a:r>
              <a:rPr lang="el-GR" sz="1400" b="1" i="0" u="none" strike="noStrike" cap="none">
                <a:solidFill>
                  <a:srgbClr val="0070C0"/>
                </a:solidFill>
                <a:latin typeface="Helvetica Neue"/>
                <a:ea typeface="Helvetica Neue"/>
                <a:cs typeface="Helvetica Neue"/>
                <a:sym typeface="Helvetica Neue"/>
              </a:rPr>
              <a:t>Αναπληρωτής Δήμαρχος</a:t>
            </a:r>
            <a:endParaRPr sz="1400" b="0" i="0" u="none" strike="noStrike" cap="none">
              <a:latin typeface="Arial"/>
              <a:ea typeface="Arial"/>
              <a:cs typeface="Arial"/>
              <a:sym typeface="Arial"/>
            </a:endParaRPr>
          </a:p>
          <a:p>
            <a:pPr marL="0" marR="0" lvl="0" indent="0" algn="l" rtl="0">
              <a:lnSpc>
                <a:spcPct val="120000"/>
              </a:lnSpc>
              <a:spcBef>
                <a:spcPts val="0"/>
              </a:spcBef>
              <a:spcAft>
                <a:spcPts val="0"/>
              </a:spcAft>
              <a:buNone/>
            </a:pPr>
            <a:r>
              <a:rPr lang="el-GR" sz="1400" b="1" i="0" u="none" strike="noStrike" cap="none">
                <a:solidFill>
                  <a:srgbClr val="0070C0"/>
                </a:solidFill>
                <a:latin typeface="Helvetica Neue"/>
                <a:ea typeface="Helvetica Neue"/>
                <a:cs typeface="Helvetica Neue"/>
                <a:sym typeface="Helvetica Neue"/>
              </a:rPr>
              <a:t>Αντιδήμαρχος Τεχνικών Υπηρεσιών</a:t>
            </a:r>
            <a:endParaRPr sz="1400" b="0" i="0" u="none" strike="noStrike" cap="none">
              <a:latin typeface="Arial"/>
              <a:ea typeface="Arial"/>
              <a:cs typeface="Arial"/>
              <a:sym typeface="Arial"/>
            </a:endParaRPr>
          </a:p>
        </p:txBody>
      </p:sp>
      <p:pic>
        <p:nvPicPr>
          <p:cNvPr id="184" name="Google Shape;184;p41" descr="Αρχείο:Δηλωτικό σήμα Κορινθίων.png - Βικιπαίδεια"/>
          <p:cNvPicPr preferRelativeResize="0"/>
          <p:nvPr/>
        </p:nvPicPr>
        <p:blipFill rotWithShape="1">
          <a:blip r:embed="rId3">
            <a:alphaModFix/>
          </a:blip>
          <a:srcRect/>
          <a:stretch/>
        </p:blipFill>
        <p:spPr>
          <a:xfrm>
            <a:off x="10652760" y="293400"/>
            <a:ext cx="1004400" cy="1375920"/>
          </a:xfrm>
          <a:prstGeom prst="rect">
            <a:avLst/>
          </a:prstGeom>
          <a:noFill/>
          <a:ln>
            <a:noFill/>
          </a:ln>
        </p:spPr>
      </p:pic>
      <p:sp>
        <p:nvSpPr>
          <p:cNvPr id="185" name="Google Shape;185;p41"/>
          <p:cNvSpPr/>
          <p:nvPr/>
        </p:nvSpPr>
        <p:spPr>
          <a:xfrm>
            <a:off x="695520" y="115560"/>
            <a:ext cx="2929800" cy="388500"/>
          </a:xfrm>
          <a:prstGeom prst="rect">
            <a:avLst/>
          </a:prstGeom>
          <a:noFill/>
          <a:ln>
            <a:noFill/>
          </a:ln>
        </p:spPr>
        <p:txBody>
          <a:bodyPr spcFirstLastPara="1" wrap="square" lIns="25550" tIns="25550" rIns="25550" bIns="25550" anchor="ctr" anchorCtr="0">
            <a:noAutofit/>
          </a:bodyPr>
          <a:lstStyle/>
          <a:p>
            <a:pPr marL="0" marR="0" lvl="0" indent="0" algn="l" rtl="0">
              <a:lnSpc>
                <a:spcPct val="120000"/>
              </a:lnSpc>
              <a:spcBef>
                <a:spcPts val="0"/>
              </a:spcBef>
              <a:spcAft>
                <a:spcPts val="0"/>
              </a:spcAft>
              <a:buNone/>
            </a:pPr>
            <a:r>
              <a:rPr lang="el-GR" sz="1850" b="1" i="0" u="none" strike="noStrike" cap="none">
                <a:solidFill>
                  <a:srgbClr val="0070C0"/>
                </a:solidFill>
                <a:latin typeface="Helvetica Neue"/>
                <a:ea typeface="Helvetica Neue"/>
                <a:cs typeface="Helvetica Neue"/>
                <a:sym typeface="Helvetica Neue"/>
              </a:rPr>
              <a:t>Ετήσιος Απολογισμός</a:t>
            </a:r>
            <a:endParaRPr sz="1850" b="0" i="0" u="none" strike="noStrike" cap="none">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9"/>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Οδοποιία Δ.Ε. Κορινθίων</a:t>
            </a:r>
            <a:endParaRPr sz="3200" b="0" i="0" u="none" strike="noStrike" cap="none">
              <a:solidFill>
                <a:schemeClr val="dk1"/>
              </a:solidFill>
              <a:latin typeface="Arial"/>
              <a:ea typeface="Arial"/>
              <a:cs typeface="Arial"/>
              <a:sym typeface="Arial"/>
            </a:endParaRPr>
          </a:p>
        </p:txBody>
      </p:sp>
      <p:sp>
        <p:nvSpPr>
          <p:cNvPr id="305" name="Google Shape;305;p59"/>
          <p:cNvSpPr/>
          <p:nvPr/>
        </p:nvSpPr>
        <p:spPr>
          <a:xfrm>
            <a:off x="1097280" y="1845720"/>
            <a:ext cx="1023552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i="0" u="none" strike="noStrike" cap="none">
                <a:solidFill>
                  <a:schemeClr val="dk1"/>
                </a:solidFill>
                <a:latin typeface="Helvetica Neue"/>
                <a:ea typeface="Helvetica Neue"/>
                <a:cs typeface="Helvetica Neue"/>
                <a:sym typeface="Helvetica Neue"/>
              </a:rPr>
              <a:t>Προϋπολογισμός: </a:t>
            </a:r>
            <a:r>
              <a:rPr lang="el-GR" sz="2600" b="1" i="0" u="none" strike="noStrike" cap="none">
                <a:solidFill>
                  <a:schemeClr val="dk1"/>
                </a:solidFill>
                <a:latin typeface="Helvetica Neue"/>
                <a:ea typeface="Helvetica Neue"/>
                <a:cs typeface="Helvetica Neue"/>
                <a:sym typeface="Helvetica Neue"/>
              </a:rPr>
              <a:t>800.000€ </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i="0" u="none" strike="noStrike" cap="none">
                <a:solidFill>
                  <a:schemeClr val="dk1"/>
                </a:solidFill>
                <a:latin typeface="Helvetica Neue"/>
                <a:ea typeface="Helvetica Neue"/>
                <a:cs typeface="Helvetica Neue"/>
                <a:sym typeface="Helvetica Neue"/>
              </a:rPr>
              <a:t>Χρηματοδότηση: </a:t>
            </a:r>
            <a:r>
              <a:rPr lang="el-GR" sz="2600" b="1" i="0" u="none" strike="noStrike" cap="none">
                <a:solidFill>
                  <a:schemeClr val="dk1"/>
                </a:solidFill>
                <a:latin typeface="Helvetica Neue"/>
                <a:ea typeface="Helvetica Neue"/>
                <a:cs typeface="Helvetica Neue"/>
                <a:sym typeface="Helvetica Neue"/>
              </a:rPr>
              <a:t>Ίδιοι Πόροι </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i="0" u="none" strike="noStrike" cap="none">
                <a:solidFill>
                  <a:schemeClr val="dk1"/>
                </a:solidFill>
                <a:latin typeface="Helvetica Neue"/>
                <a:ea typeface="Helvetica Neue"/>
                <a:cs typeface="Helvetica Neue"/>
                <a:sym typeface="Helvetica Neue"/>
              </a:rPr>
              <a:t>Ανάδοχος: </a:t>
            </a:r>
            <a:r>
              <a:rPr lang="el-GR" sz="2600" b="1" i="0" u="none" strike="noStrike" cap="none">
                <a:solidFill>
                  <a:schemeClr val="dk1"/>
                </a:solidFill>
                <a:latin typeface="Helvetica Neue"/>
                <a:ea typeface="Helvetica Neue"/>
                <a:cs typeface="Helvetica Neue"/>
                <a:sym typeface="Helvetica Neue"/>
              </a:rPr>
              <a:t>ΕΥΠΑΛΙΝΟΣ ΑΕ</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i="0" u="none" strike="noStrike" cap="none">
                <a:solidFill>
                  <a:schemeClr val="dk1"/>
                </a:solidFill>
                <a:latin typeface="Helvetica Neue"/>
                <a:ea typeface="Helvetica Neue"/>
                <a:cs typeface="Helvetica Neue"/>
                <a:sym typeface="Helvetica Neue"/>
              </a:rPr>
              <a:t>Έκπτωση: </a:t>
            </a:r>
            <a:r>
              <a:rPr lang="el-GR" sz="2600" b="1" i="0" u="none" strike="noStrike" cap="none">
                <a:solidFill>
                  <a:schemeClr val="dk1"/>
                </a:solidFill>
                <a:latin typeface="Helvetica Neue"/>
                <a:ea typeface="Helvetica Neue"/>
                <a:cs typeface="Helvetica Neue"/>
                <a:sym typeface="Helvetica Neue"/>
              </a:rPr>
              <a:t>62,27%</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i="0" u="none" strike="noStrike" cap="none">
                <a:solidFill>
                  <a:schemeClr val="dk1"/>
                </a:solidFill>
                <a:latin typeface="Helvetica Neue"/>
                <a:ea typeface="Helvetica Neue"/>
                <a:cs typeface="Helvetica Neue"/>
                <a:sym typeface="Helvetica Neue"/>
              </a:rPr>
              <a:t>Κατάσταση: </a:t>
            </a:r>
            <a:r>
              <a:rPr lang="el-GR" sz="2600" b="1" i="0" u="none" strike="noStrike" cap="none">
                <a:solidFill>
                  <a:schemeClr val="dk1"/>
                </a:solidFill>
                <a:latin typeface="Helvetica Neue"/>
                <a:ea typeface="Helvetica Neue"/>
                <a:cs typeface="Helvetica Neue"/>
                <a:sym typeface="Helvetica Neue"/>
              </a:rPr>
              <a:t>Περαιωμένο</a:t>
            </a:r>
            <a:endParaRPr sz="2600" b="1" i="0" u="none" strike="noStrike" cap="none">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60"/>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Οδοποία Δ.Ε. Σαρωνικού</a:t>
            </a:r>
            <a:endParaRPr sz="3200" b="0" i="0" u="none" strike="noStrike" cap="none">
              <a:solidFill>
                <a:schemeClr val="dk1"/>
              </a:solidFill>
              <a:latin typeface="Arial"/>
              <a:ea typeface="Arial"/>
              <a:cs typeface="Arial"/>
              <a:sym typeface="Arial"/>
            </a:endParaRPr>
          </a:p>
        </p:txBody>
      </p:sp>
      <p:sp>
        <p:nvSpPr>
          <p:cNvPr id="311" name="Google Shape;311;p60"/>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Προϋπολογισμός: </a:t>
            </a:r>
            <a:r>
              <a:rPr lang="el-GR" sz="2600" b="1" i="0" u="none" strike="noStrike" cap="none">
                <a:solidFill>
                  <a:schemeClr val="dk1"/>
                </a:solidFill>
                <a:latin typeface="Helvetica Neue"/>
                <a:ea typeface="Helvetica Neue"/>
                <a:cs typeface="Helvetica Neue"/>
                <a:sym typeface="Helvetica Neue"/>
              </a:rPr>
              <a:t>550.000€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Χρηματοδότηση: </a:t>
            </a:r>
            <a:r>
              <a:rPr lang="el-GR" sz="2600" b="1" i="0" u="none" strike="noStrike" cap="none">
                <a:solidFill>
                  <a:schemeClr val="dk1"/>
                </a:solidFill>
                <a:latin typeface="Helvetica Neue"/>
                <a:ea typeface="Helvetica Neue"/>
                <a:cs typeface="Helvetica Neue"/>
                <a:sym typeface="Helvetica Neue"/>
              </a:rPr>
              <a:t>Ίδιοι Πόροι</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Ανάδοχος: </a:t>
            </a:r>
            <a:r>
              <a:rPr lang="el-GR" sz="2600" b="1" i="0" u="none" strike="noStrike" cap="none">
                <a:solidFill>
                  <a:schemeClr val="dk1"/>
                </a:solidFill>
                <a:latin typeface="Helvetica Neue"/>
                <a:ea typeface="Helvetica Neue"/>
                <a:cs typeface="Helvetica Neue"/>
                <a:sym typeface="Helvetica Neue"/>
              </a:rPr>
              <a:t>ΟΔΟΓΕΝΕΣΙΣ ΑΕ</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Έκπτωση: </a:t>
            </a:r>
            <a:r>
              <a:rPr lang="el-GR" sz="2600" b="1" i="0" u="none" strike="noStrike" cap="none">
                <a:solidFill>
                  <a:schemeClr val="dk1"/>
                </a:solidFill>
                <a:latin typeface="Helvetica Neue"/>
                <a:ea typeface="Helvetica Neue"/>
                <a:cs typeface="Helvetica Neue"/>
                <a:sym typeface="Helvetica Neue"/>
              </a:rPr>
              <a:t>56,32%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Κατάσταση: </a:t>
            </a:r>
            <a:r>
              <a:rPr lang="el-GR" sz="2600" b="1" i="0" u="none" strike="noStrike" cap="none">
                <a:solidFill>
                  <a:schemeClr val="dk1"/>
                </a:solidFill>
                <a:latin typeface="Helvetica Neue"/>
                <a:ea typeface="Helvetica Neue"/>
                <a:cs typeface="Helvetica Neue"/>
                <a:sym typeface="Helvetica Neue"/>
              </a:rPr>
              <a:t>Περαιωμένο</a:t>
            </a:r>
            <a:endParaRPr sz="2600" b="1" i="0" u="none" strike="noStrike" cap="none">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61"/>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Οδοποιΐα Δ.Ε. Σολυγείας</a:t>
            </a:r>
            <a:endParaRPr sz="3200" b="1" i="0" u="none" strike="noStrike" cap="none">
              <a:solidFill>
                <a:schemeClr val="dk1"/>
              </a:solidFill>
            </a:endParaRPr>
          </a:p>
        </p:txBody>
      </p:sp>
      <p:sp>
        <p:nvSpPr>
          <p:cNvPr id="317" name="Google Shape;317;p61"/>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 </a:t>
            </a:r>
            <a:r>
              <a:rPr lang="el-GR" sz="2600" b="1" i="0" u="none" strike="noStrike" cap="none">
                <a:solidFill>
                  <a:schemeClr val="dk1"/>
                </a:solidFill>
                <a:latin typeface="Helvetica Neue"/>
                <a:ea typeface="Helvetica Neue"/>
                <a:cs typeface="Helvetica Neue"/>
                <a:sym typeface="Helvetica Neue"/>
              </a:rPr>
              <a:t>550.000€</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 </a:t>
            </a:r>
            <a:r>
              <a:rPr lang="el-GR" sz="2600" b="1" i="0" u="none" strike="noStrike" cap="none">
                <a:solidFill>
                  <a:schemeClr val="dk1"/>
                </a:solidFill>
                <a:latin typeface="Helvetica Neue"/>
                <a:ea typeface="Helvetica Neue"/>
                <a:cs typeface="Helvetica Neue"/>
                <a:sym typeface="Helvetica Neue"/>
              </a:rPr>
              <a:t>Ίδιοι Πόροι</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 </a:t>
            </a:r>
            <a:r>
              <a:rPr lang="el-GR" sz="2600" b="1" i="0" u="none" strike="noStrike" cap="none">
                <a:solidFill>
                  <a:schemeClr val="dk1"/>
                </a:solidFill>
                <a:latin typeface="Helvetica Neue"/>
                <a:ea typeface="Helvetica Neue"/>
                <a:cs typeface="Helvetica Neue"/>
                <a:sym typeface="Helvetica Neue"/>
              </a:rPr>
              <a:t>ΠΙΣΤΕΥΟΣ ΑΕ </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Έκπτωση: </a:t>
            </a:r>
            <a:r>
              <a:rPr lang="el-GR" sz="2600" b="1" i="0" u="none" strike="noStrike" cap="none">
                <a:solidFill>
                  <a:schemeClr val="dk1"/>
                </a:solidFill>
                <a:latin typeface="Helvetica Neue"/>
                <a:ea typeface="Helvetica Neue"/>
                <a:cs typeface="Helvetica Neue"/>
                <a:sym typeface="Helvetica Neue"/>
              </a:rPr>
              <a:t>51,78%</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a:t>
            </a:r>
            <a:r>
              <a:rPr lang="el-GR" sz="2600" b="1" i="0" u="none" strike="noStrike" cap="none">
                <a:solidFill>
                  <a:schemeClr val="dk1"/>
                </a:solidFill>
                <a:latin typeface="Helvetica Neue"/>
                <a:ea typeface="Helvetica Neue"/>
                <a:cs typeface="Helvetica Neue"/>
                <a:sym typeface="Helvetica Neue"/>
              </a:rPr>
              <a:t> Περαιωμένο</a:t>
            </a:r>
            <a:endParaRPr sz="2600" b="1" i="0" u="none" strike="noStrike" cap="none">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62"/>
          <p:cNvSpPr/>
          <p:nvPr/>
        </p:nvSpPr>
        <p:spPr>
          <a:xfrm>
            <a:off x="1097280" y="286560"/>
            <a:ext cx="10057800" cy="145020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Οδοποιΐα Δ.Ε.Τενέας</a:t>
            </a:r>
            <a:endParaRPr sz="3200" b="1" i="0" u="none" strike="noStrike" cap="none">
              <a:solidFill>
                <a:schemeClr val="dk1"/>
              </a:solidFill>
              <a:latin typeface="Helvetica Neue"/>
              <a:ea typeface="Helvetica Neue"/>
              <a:cs typeface="Helvetica Neue"/>
              <a:sym typeface="Helvetica Neue"/>
            </a:endParaRPr>
          </a:p>
        </p:txBody>
      </p:sp>
      <p:sp>
        <p:nvSpPr>
          <p:cNvPr id="323" name="Google Shape;323;p62"/>
          <p:cNvSpPr/>
          <p:nvPr/>
        </p:nvSpPr>
        <p:spPr>
          <a:xfrm>
            <a:off x="1097280" y="1845720"/>
            <a:ext cx="10057800" cy="402270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i="0" u="none" strike="noStrike" cap="none">
                <a:solidFill>
                  <a:schemeClr val="dk1"/>
                </a:solidFill>
                <a:latin typeface="Helvetica Neue"/>
                <a:ea typeface="Helvetica Neue"/>
                <a:cs typeface="Helvetica Neue"/>
                <a:sym typeface="Helvetica Neue"/>
              </a:rPr>
              <a:t>Προϋπολογισμός: </a:t>
            </a:r>
            <a:r>
              <a:rPr lang="el-GR" sz="2600" b="1" i="0" u="none" strike="noStrike" cap="none">
                <a:solidFill>
                  <a:schemeClr val="dk1"/>
                </a:solidFill>
                <a:latin typeface="Helvetica Neue"/>
                <a:ea typeface="Helvetica Neue"/>
                <a:cs typeface="Helvetica Neue"/>
                <a:sym typeface="Helvetica Neue"/>
              </a:rPr>
              <a:t>650.000€</a:t>
            </a:r>
            <a:endParaRPr sz="2600" i="0" u="none" strike="noStrike" cap="none">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i="0" u="none" strike="noStrike" cap="none">
                <a:solidFill>
                  <a:schemeClr val="dk1"/>
                </a:solidFill>
                <a:latin typeface="Helvetica Neue"/>
                <a:ea typeface="Helvetica Neue"/>
                <a:cs typeface="Helvetica Neue"/>
                <a:sym typeface="Helvetica Neue"/>
              </a:rPr>
              <a:t>Χρηματοδότηση: </a:t>
            </a:r>
            <a:r>
              <a:rPr lang="el-GR" sz="2600" b="1" i="0" u="none" strike="noStrike" cap="none">
                <a:solidFill>
                  <a:schemeClr val="dk1"/>
                </a:solidFill>
                <a:latin typeface="Helvetica Neue"/>
                <a:ea typeface="Helvetica Neue"/>
                <a:cs typeface="Helvetica Neue"/>
                <a:sym typeface="Helvetica Neue"/>
              </a:rPr>
              <a:t>Ίδιοι Πόροι</a:t>
            </a:r>
            <a:endParaRPr sz="2600" i="0" u="none" strike="noStrike" cap="none">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i="0" u="none" strike="noStrike" cap="none">
                <a:solidFill>
                  <a:schemeClr val="dk1"/>
                </a:solidFill>
                <a:latin typeface="Helvetica Neue"/>
                <a:ea typeface="Helvetica Neue"/>
                <a:cs typeface="Helvetica Neue"/>
                <a:sym typeface="Helvetica Neue"/>
              </a:rPr>
              <a:t>Ανάδοχος: </a:t>
            </a:r>
            <a:r>
              <a:rPr lang="el-GR" sz="2600" b="1" i="0" u="none" strike="noStrike" cap="none">
                <a:solidFill>
                  <a:schemeClr val="dk1"/>
                </a:solidFill>
                <a:latin typeface="Helvetica Neue"/>
                <a:ea typeface="Helvetica Neue"/>
                <a:cs typeface="Helvetica Neue"/>
                <a:sym typeface="Helvetica Neue"/>
              </a:rPr>
              <a:t>ΟΔΟΓΕΝΕΣΙΣ ΙΚΕ </a:t>
            </a:r>
            <a:endParaRPr sz="2600" i="0" u="none" strike="noStrike" cap="none">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i="0" u="none" strike="noStrike" cap="none">
                <a:solidFill>
                  <a:schemeClr val="dk1"/>
                </a:solidFill>
                <a:latin typeface="Helvetica Neue"/>
                <a:ea typeface="Helvetica Neue"/>
                <a:cs typeface="Helvetica Neue"/>
                <a:sym typeface="Helvetica Neue"/>
              </a:rPr>
              <a:t>Έκπτωση: </a:t>
            </a:r>
            <a:r>
              <a:rPr lang="el-GR" sz="2600" b="1" i="0" u="none" strike="noStrike" cap="none">
                <a:solidFill>
                  <a:schemeClr val="dk1"/>
                </a:solidFill>
                <a:latin typeface="Helvetica Neue"/>
                <a:ea typeface="Helvetica Neue"/>
                <a:cs typeface="Helvetica Neue"/>
                <a:sym typeface="Helvetica Neue"/>
              </a:rPr>
              <a:t>62,80%</a:t>
            </a:r>
            <a:endParaRPr sz="2600" i="0" u="none" strike="noStrike" cap="none">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i="0" u="none" strike="noStrike" cap="none">
                <a:solidFill>
                  <a:schemeClr val="dk1"/>
                </a:solidFill>
                <a:latin typeface="Helvetica Neue"/>
                <a:ea typeface="Helvetica Neue"/>
                <a:cs typeface="Helvetica Neue"/>
                <a:sym typeface="Helvetica Neue"/>
              </a:rPr>
              <a:t>Κατάσταση: </a:t>
            </a:r>
            <a:r>
              <a:rPr lang="el-GR" sz="2600" b="1" i="0" u="none" strike="noStrike" cap="none">
                <a:solidFill>
                  <a:schemeClr val="dk1"/>
                </a:solidFill>
                <a:latin typeface="Helvetica Neue"/>
                <a:ea typeface="Helvetica Neue"/>
                <a:cs typeface="Helvetica Neue"/>
                <a:sym typeface="Helvetica Neue"/>
              </a:rPr>
              <a:t>Περαιω</a:t>
            </a:r>
            <a:r>
              <a:rPr lang="el-GR" sz="2600" b="1">
                <a:solidFill>
                  <a:schemeClr val="dk1"/>
                </a:solidFill>
                <a:latin typeface="Helvetica Neue"/>
                <a:ea typeface="Helvetica Neue"/>
                <a:cs typeface="Helvetica Neue"/>
                <a:sym typeface="Helvetica Neue"/>
              </a:rPr>
              <a:t>μένο</a:t>
            </a:r>
            <a:endParaRPr sz="260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63"/>
          <p:cNvSpPr txBox="1"/>
          <p:nvPr/>
        </p:nvSpPr>
        <p:spPr>
          <a:xfrm>
            <a:off x="1977350" y="631100"/>
            <a:ext cx="8204400" cy="81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3200" b="1">
                <a:solidFill>
                  <a:schemeClr val="dk1"/>
                </a:solidFill>
                <a:latin typeface="Helvetica Neue"/>
                <a:ea typeface="Helvetica Neue"/>
                <a:cs typeface="Helvetica Neue"/>
                <a:sym typeface="Helvetica Neue"/>
              </a:rPr>
              <a:t>Οδοποιϊα Δήμου Κορινθίων</a:t>
            </a:r>
            <a:endParaRPr sz="3200" b="1">
              <a:solidFill>
                <a:schemeClr val="dk1"/>
              </a:solidFill>
              <a:latin typeface="Helvetica Neue"/>
              <a:ea typeface="Helvetica Neue"/>
              <a:cs typeface="Helvetica Neue"/>
              <a:sym typeface="Helvetica Neue"/>
            </a:endParaRPr>
          </a:p>
        </p:txBody>
      </p:sp>
      <p:sp>
        <p:nvSpPr>
          <p:cNvPr id="329" name="Google Shape;329;p63"/>
          <p:cNvSpPr txBox="1"/>
          <p:nvPr/>
        </p:nvSpPr>
        <p:spPr>
          <a:xfrm>
            <a:off x="1136000" y="2082650"/>
            <a:ext cx="9887100" cy="3243600"/>
          </a:xfrm>
          <a:prstGeom prst="rect">
            <a:avLst/>
          </a:prstGeom>
          <a:noFill/>
          <a:ln>
            <a:noFill/>
          </a:ln>
        </p:spPr>
        <p:txBody>
          <a:bodyPr spcFirstLastPara="1" wrap="square" lIns="91425" tIns="91425" rIns="91425" bIns="91425" anchor="t" anchorCtr="0">
            <a:spAutoFit/>
          </a:bodyPr>
          <a:lstStyle/>
          <a:p>
            <a:pPr marL="91440" lvl="0" indent="-165100" algn="l" rtl="0">
              <a:lnSpc>
                <a:spcPct val="90000"/>
              </a:lnSpc>
              <a:spcBef>
                <a:spcPts val="0"/>
              </a:spcBef>
              <a:spcAft>
                <a:spcPts val="0"/>
              </a:spcAft>
              <a:buClr>
                <a:srgbClr val="0070C0"/>
              </a:buClr>
              <a:buSzPts val="2600"/>
              <a:buFont typeface="Noto Sans Symbols"/>
              <a:buChar char="❖"/>
            </a:pPr>
            <a:r>
              <a:rPr lang="el-GR" sz="2600">
                <a:solidFill>
                  <a:schemeClr val="dk1"/>
                </a:solidFill>
                <a:latin typeface="Helvetica Neue"/>
                <a:ea typeface="Helvetica Neue"/>
                <a:cs typeface="Helvetica Neue"/>
                <a:sym typeface="Helvetica Neue"/>
              </a:rPr>
              <a:t>Προϋπολογισμός: </a:t>
            </a:r>
            <a:r>
              <a:rPr lang="el-GR" sz="2600" b="1">
                <a:solidFill>
                  <a:schemeClr val="dk1"/>
                </a:solidFill>
                <a:latin typeface="Helvetica Neue"/>
                <a:ea typeface="Helvetica Neue"/>
                <a:cs typeface="Helvetica Neue"/>
                <a:sym typeface="Helvetica Neue"/>
              </a:rPr>
              <a:t>1.706.000€</a:t>
            </a:r>
            <a:endParaRPr sz="2600" b="1">
              <a:solidFill>
                <a:schemeClr val="dk1"/>
              </a:solidFill>
            </a:endParaRPr>
          </a:p>
          <a:p>
            <a:pPr marL="91440" lvl="0" indent="-165100" algn="l" rtl="0">
              <a:lnSpc>
                <a:spcPct val="90000"/>
              </a:lnSpc>
              <a:spcBef>
                <a:spcPts val="1400"/>
              </a:spcBef>
              <a:spcAft>
                <a:spcPts val="0"/>
              </a:spcAft>
              <a:buClr>
                <a:srgbClr val="0070C0"/>
              </a:buClr>
              <a:buSzPts val="2600"/>
              <a:buFont typeface="Noto Sans Symbols"/>
              <a:buChar char="❖"/>
            </a:pPr>
            <a:r>
              <a:rPr lang="el-GR" sz="2600">
                <a:solidFill>
                  <a:schemeClr val="dk1"/>
                </a:solidFill>
                <a:latin typeface="Helvetica Neue"/>
                <a:ea typeface="Helvetica Neue"/>
                <a:cs typeface="Helvetica Neue"/>
                <a:sym typeface="Helvetica Neue"/>
              </a:rPr>
              <a:t>Χρηματοδότηση: </a:t>
            </a:r>
            <a:r>
              <a:rPr lang="el-GR" sz="2600" b="1">
                <a:solidFill>
                  <a:schemeClr val="dk1"/>
                </a:solidFill>
                <a:latin typeface="Helvetica Neue"/>
                <a:ea typeface="Helvetica Neue"/>
                <a:cs typeface="Helvetica Neue"/>
                <a:sym typeface="Helvetica Neue"/>
              </a:rPr>
              <a:t>Ίδιοι Πόροι</a:t>
            </a:r>
            <a:endParaRPr sz="2600" b="1">
              <a:solidFill>
                <a:schemeClr val="dk1"/>
              </a:solidFill>
            </a:endParaRPr>
          </a:p>
          <a:p>
            <a:pPr marL="91440" lvl="0" indent="-165100" algn="l" rtl="0">
              <a:lnSpc>
                <a:spcPct val="90000"/>
              </a:lnSpc>
              <a:spcBef>
                <a:spcPts val="1400"/>
              </a:spcBef>
              <a:spcAft>
                <a:spcPts val="0"/>
              </a:spcAft>
              <a:buClr>
                <a:srgbClr val="0070C0"/>
              </a:buClr>
              <a:buSzPts val="2600"/>
              <a:buFont typeface="Noto Sans Symbols"/>
              <a:buChar char="❖"/>
            </a:pPr>
            <a:r>
              <a:rPr lang="el-GR" sz="2600">
                <a:solidFill>
                  <a:schemeClr val="dk1"/>
                </a:solidFill>
                <a:latin typeface="Helvetica Neue"/>
                <a:ea typeface="Helvetica Neue"/>
                <a:cs typeface="Helvetica Neue"/>
                <a:sym typeface="Helvetica Neue"/>
              </a:rPr>
              <a:t>Ανάδοχος:</a:t>
            </a:r>
            <a:r>
              <a:rPr lang="el-GR" sz="2600" b="1">
                <a:solidFill>
                  <a:schemeClr val="dk1"/>
                </a:solidFill>
                <a:latin typeface="Helvetica Neue"/>
                <a:ea typeface="Helvetica Neue"/>
                <a:cs typeface="Helvetica Neue"/>
                <a:sym typeface="Helvetica Neue"/>
              </a:rPr>
              <a:t> ΓΕΝΙΚΗ ΑΣΦΑΛΤΙΚΩΝ ΙΚΕ</a:t>
            </a:r>
            <a:endParaRPr sz="2600" b="1">
              <a:solidFill>
                <a:schemeClr val="dk1"/>
              </a:solidFill>
            </a:endParaRPr>
          </a:p>
          <a:p>
            <a:pPr marL="91440" lvl="0" indent="-165100" algn="l" rtl="0">
              <a:lnSpc>
                <a:spcPct val="90000"/>
              </a:lnSpc>
              <a:spcBef>
                <a:spcPts val="1400"/>
              </a:spcBef>
              <a:spcAft>
                <a:spcPts val="0"/>
              </a:spcAft>
              <a:buClr>
                <a:srgbClr val="0070C0"/>
              </a:buClr>
              <a:buSzPts val="2600"/>
              <a:buFont typeface="Noto Sans Symbols"/>
              <a:buChar char="❖"/>
            </a:pPr>
            <a:r>
              <a:rPr lang="el-GR" sz="2600">
                <a:solidFill>
                  <a:schemeClr val="dk1"/>
                </a:solidFill>
                <a:latin typeface="Helvetica Neue"/>
                <a:ea typeface="Helvetica Neue"/>
                <a:cs typeface="Helvetica Neue"/>
                <a:sym typeface="Helvetica Neue"/>
              </a:rPr>
              <a:t>Έκπτωση: </a:t>
            </a:r>
            <a:r>
              <a:rPr lang="el-GR" sz="2600" b="1">
                <a:solidFill>
                  <a:schemeClr val="dk1"/>
                </a:solidFill>
                <a:latin typeface="Helvetica Neue"/>
                <a:ea typeface="Helvetica Neue"/>
                <a:cs typeface="Helvetica Neue"/>
                <a:sym typeface="Helvetica Neue"/>
              </a:rPr>
              <a:t>64,61%</a:t>
            </a:r>
            <a:endParaRPr sz="2600" b="1">
              <a:solidFill>
                <a:schemeClr val="dk1"/>
              </a:solidFill>
            </a:endParaRPr>
          </a:p>
          <a:p>
            <a:pPr marL="91440" lvl="0" indent="-165100" algn="l" rtl="0">
              <a:lnSpc>
                <a:spcPct val="90000"/>
              </a:lnSpc>
              <a:spcBef>
                <a:spcPts val="1400"/>
              </a:spcBef>
              <a:spcAft>
                <a:spcPts val="0"/>
              </a:spcAft>
              <a:buClr>
                <a:srgbClr val="0070C0"/>
              </a:buClr>
              <a:buSzPts val="2600"/>
              <a:buFont typeface="Noto Sans Symbols"/>
              <a:buChar char="❖"/>
            </a:pPr>
            <a:r>
              <a:rPr lang="el-GR" sz="2600">
                <a:solidFill>
                  <a:schemeClr val="dk1"/>
                </a:solidFill>
                <a:latin typeface="Helvetica Neue"/>
                <a:ea typeface="Helvetica Neue"/>
                <a:cs typeface="Helvetica Neue"/>
                <a:sym typeface="Helvetica Neue"/>
              </a:rPr>
              <a:t>Κατάσταση:</a:t>
            </a:r>
            <a:r>
              <a:rPr lang="el-GR" sz="2600" b="1">
                <a:solidFill>
                  <a:schemeClr val="dk1"/>
                </a:solidFill>
                <a:latin typeface="Helvetica Neue"/>
                <a:ea typeface="Helvetica Neue"/>
                <a:cs typeface="Helvetica Neue"/>
                <a:sym typeface="Helvetica Neue"/>
              </a:rPr>
              <a:t> Περαιωμένο</a:t>
            </a:r>
            <a:endParaRPr sz="2600" b="1">
              <a:solidFill>
                <a:schemeClr val="dk1"/>
              </a:solidFill>
              <a:latin typeface="Helvetica Neue"/>
              <a:ea typeface="Helvetica Neue"/>
              <a:cs typeface="Helvetica Neue"/>
              <a:sym typeface="Helvetica Neue"/>
            </a:endParaRPr>
          </a:p>
          <a:p>
            <a:pPr marL="0" lvl="0" indent="0" algn="l" rtl="0">
              <a:lnSpc>
                <a:spcPct val="90000"/>
              </a:lnSpc>
              <a:spcBef>
                <a:spcPts val="1400"/>
              </a:spcBef>
              <a:spcAft>
                <a:spcPts val="0"/>
              </a:spcAft>
              <a:buNone/>
            </a:pPr>
            <a:endParaRPr sz="2600" b="1">
              <a:solidFill>
                <a:schemeClr val="dk1"/>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64"/>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Αναπλάσεις Αγίου Βασιλείου</a:t>
            </a:r>
            <a:br>
              <a:rPr lang="el-GR" sz="1800" b="0" i="0" u="none" strike="noStrike" cap="none">
                <a:solidFill>
                  <a:schemeClr val="dk1"/>
                </a:solidFill>
                <a:latin typeface="Arial"/>
                <a:ea typeface="Arial"/>
                <a:cs typeface="Arial"/>
                <a:sym typeface="Arial"/>
              </a:rPr>
            </a:br>
            <a:r>
              <a:rPr lang="el-GR" sz="3200" b="1" i="0" u="none" strike="noStrike" cap="none">
                <a:solidFill>
                  <a:schemeClr val="dk1"/>
                </a:solidFill>
                <a:latin typeface="Helvetica Neue"/>
                <a:ea typeface="Helvetica Neue"/>
                <a:cs typeface="Helvetica Neue"/>
                <a:sym typeface="Helvetica Neue"/>
              </a:rPr>
              <a:t>(Δερβενάκια)</a:t>
            </a:r>
            <a:endParaRPr sz="3200" b="0" i="0" u="none" strike="noStrike" cap="none">
              <a:solidFill>
                <a:schemeClr val="dk1"/>
              </a:solidFill>
              <a:latin typeface="Arial"/>
              <a:ea typeface="Arial"/>
              <a:cs typeface="Arial"/>
              <a:sym typeface="Arial"/>
            </a:endParaRPr>
          </a:p>
        </p:txBody>
      </p:sp>
      <p:sp>
        <p:nvSpPr>
          <p:cNvPr id="335" name="Google Shape;335;p64"/>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Προϋπολογισμός:</a:t>
            </a:r>
            <a:r>
              <a:rPr lang="el-GR" sz="2600" i="0" u="none" strike="noStrike" cap="none">
                <a:solidFill>
                  <a:schemeClr val="dk1"/>
                </a:solidFill>
                <a:latin typeface="Helvetica Neue"/>
                <a:ea typeface="Helvetica Neue"/>
                <a:cs typeface="Helvetica Neue"/>
                <a:sym typeface="Helvetica Neue"/>
              </a:rPr>
              <a:t> </a:t>
            </a:r>
            <a:r>
              <a:rPr lang="el-GR" sz="2600" b="1" i="0" u="none" strike="noStrike" cap="none">
                <a:solidFill>
                  <a:schemeClr val="dk1"/>
                </a:solidFill>
                <a:latin typeface="Helvetica Neue"/>
                <a:ea typeface="Helvetica Neue"/>
                <a:cs typeface="Helvetica Neue"/>
                <a:sym typeface="Helvetica Neue"/>
              </a:rPr>
              <a:t>120.500€</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Χρηματοδότηση:</a:t>
            </a:r>
            <a:r>
              <a:rPr lang="el-GR" sz="2600" b="1" i="0" u="none" strike="noStrike" cap="none">
                <a:solidFill>
                  <a:schemeClr val="dk1"/>
                </a:solidFill>
                <a:latin typeface="Helvetica Neue"/>
                <a:ea typeface="Helvetica Neue"/>
                <a:cs typeface="Helvetica Neue"/>
                <a:sym typeface="Helvetica Neue"/>
              </a:rPr>
              <a:t> Ίδιοι Πόροι</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Ανάδοχος:</a:t>
            </a:r>
            <a:r>
              <a:rPr lang="el-GR" sz="2600" b="1" i="0" u="none" strike="noStrike" cap="none">
                <a:solidFill>
                  <a:schemeClr val="dk1"/>
                </a:solidFill>
                <a:latin typeface="Helvetica Neue"/>
                <a:ea typeface="Helvetica Neue"/>
                <a:cs typeface="Helvetica Neue"/>
                <a:sym typeface="Helvetica Neue"/>
              </a:rPr>
              <a:t> ΙΩΑΝΝΗΣ ΤΣΗΡΟΣ</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Έκπτωση: </a:t>
            </a:r>
            <a:r>
              <a:rPr lang="el-GR" sz="2600" b="1" i="0" u="none" strike="noStrike" cap="none">
                <a:solidFill>
                  <a:schemeClr val="dk1"/>
                </a:solidFill>
                <a:latin typeface="Helvetica Neue"/>
                <a:ea typeface="Helvetica Neue"/>
                <a:cs typeface="Helvetica Neue"/>
                <a:sym typeface="Helvetica Neue"/>
              </a:rPr>
              <a:t>47,89%</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Κατάσταση:</a:t>
            </a:r>
            <a:r>
              <a:rPr lang="el-GR" sz="2600" b="1" i="0" u="none" strike="noStrike" cap="none">
                <a:solidFill>
                  <a:schemeClr val="dk1"/>
                </a:solidFill>
                <a:latin typeface="Helvetica Neue"/>
                <a:ea typeface="Helvetica Neue"/>
                <a:cs typeface="Helvetica Neue"/>
                <a:sym typeface="Helvetica Neue"/>
              </a:rPr>
              <a:t> Περαιωμένο</a:t>
            </a:r>
            <a:endParaRPr sz="2600" b="1" i="0" u="none" strike="noStrike" cap="none">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C1A9C7-29C5-430E-B204-84E2B5F0D2AC}"/>
              </a:ext>
            </a:extLst>
          </p:cNvPr>
          <p:cNvSpPr>
            <a:spLocks noGrp="1"/>
          </p:cNvSpPr>
          <p:nvPr>
            <p:ph type="title"/>
          </p:nvPr>
        </p:nvSpPr>
        <p:spPr>
          <a:xfrm>
            <a:off x="609480" y="273600"/>
            <a:ext cx="10972440" cy="1355200"/>
          </a:xfrm>
        </p:spPr>
        <p:txBody>
          <a:bodyPr/>
          <a:lstStyle/>
          <a:p>
            <a:r>
              <a:rPr lang="el-GR" sz="2400" b="1" dirty="0"/>
              <a:t>Αποκατάσταση ζημιών</a:t>
            </a:r>
            <a:r>
              <a:rPr lang="el-GR" sz="2400" dirty="0"/>
              <a:t> των οδικών υποδομών και των συνοδών τους υδραυλικών έργων του Δήμου Κορινθίων Περιφερειακής Ενότητας Κορινθίας, που επλήγη από την </a:t>
            </a:r>
            <a:r>
              <a:rPr lang="el-GR" sz="2400" b="1" dirty="0"/>
              <a:t>φυσική καταστροφή της 18ης και 19ης Σεπτεμβρίου 2020,</a:t>
            </a:r>
            <a:r>
              <a:rPr lang="el-GR" sz="2400" dirty="0"/>
              <a:t> προϋπολογισμού μελέτης 1.000.000,00€ (συμπεριλαμβανομένου Φ.Π.Α.)</a:t>
            </a:r>
          </a:p>
        </p:txBody>
      </p:sp>
      <p:sp>
        <p:nvSpPr>
          <p:cNvPr id="3" name="Θέση κειμένου 2">
            <a:extLst>
              <a:ext uri="{FF2B5EF4-FFF2-40B4-BE49-F238E27FC236}">
                <a16:creationId xmlns:a16="http://schemas.microsoft.com/office/drawing/2014/main" id="{DEC8C238-282F-4152-93A1-8EC24AE6D733}"/>
              </a:ext>
            </a:extLst>
          </p:cNvPr>
          <p:cNvSpPr>
            <a:spLocks noGrp="1"/>
          </p:cNvSpPr>
          <p:nvPr>
            <p:ph type="body" idx="1"/>
          </p:nvPr>
        </p:nvSpPr>
        <p:spPr>
          <a:xfrm>
            <a:off x="609480" y="1916832"/>
            <a:ext cx="10972440" cy="3977280"/>
          </a:xfrm>
        </p:spPr>
        <p:txBody>
          <a:bodyPr/>
          <a:lstStyle/>
          <a:p>
            <a:pPr marL="91440" lvl="0" indent="-165100">
              <a:lnSpc>
                <a:spcPct val="90000"/>
              </a:lnSpc>
              <a:buClr>
                <a:srgbClr val="0070C0"/>
              </a:buClr>
              <a:buSzPts val="2600"/>
              <a:buFont typeface="Noto Sans Symbols"/>
              <a:buChar char="❖"/>
            </a:pPr>
            <a:r>
              <a:rPr lang="el-GR" sz="2600" dirty="0">
                <a:solidFill>
                  <a:schemeClr val="dk1"/>
                </a:solidFill>
                <a:latin typeface="Helvetica Neue"/>
                <a:ea typeface="Helvetica Neue"/>
                <a:cs typeface="Helvetica Neue"/>
                <a:sym typeface="Helvetica Neue"/>
              </a:rPr>
              <a:t>Προϋπολογισμός:</a:t>
            </a:r>
            <a:r>
              <a:rPr lang="el-GR" sz="2600" b="1" dirty="0">
                <a:solidFill>
                  <a:schemeClr val="dk1"/>
                </a:solidFill>
                <a:latin typeface="Helvetica Neue"/>
                <a:ea typeface="Helvetica Neue"/>
                <a:cs typeface="Helvetica Neue"/>
                <a:sym typeface="Helvetica Neue"/>
              </a:rPr>
              <a:t> 1.000.000,00€</a:t>
            </a:r>
            <a:endParaRPr lang="el-GR" sz="2600" dirty="0">
              <a:solidFill>
                <a:schemeClr val="dk1"/>
              </a:solidFill>
            </a:endParaRPr>
          </a:p>
          <a:p>
            <a:pPr marL="91440" lvl="0" indent="-165100">
              <a:lnSpc>
                <a:spcPct val="90000"/>
              </a:lnSpc>
              <a:spcBef>
                <a:spcPts val="1400"/>
              </a:spcBef>
              <a:buClr>
                <a:srgbClr val="0070C0"/>
              </a:buClr>
              <a:buSzPts val="2600"/>
              <a:buFont typeface="Noto Sans Symbols"/>
              <a:buChar char="❖"/>
            </a:pPr>
            <a:r>
              <a:rPr lang="el-GR" sz="2600" dirty="0">
                <a:solidFill>
                  <a:schemeClr val="dk1"/>
                </a:solidFill>
                <a:latin typeface="Helvetica Neue"/>
                <a:ea typeface="Helvetica Neue"/>
                <a:cs typeface="Helvetica Neue"/>
                <a:sym typeface="Helvetica Neue"/>
              </a:rPr>
              <a:t>Χρηματοδότηση: </a:t>
            </a:r>
            <a:r>
              <a:rPr lang="el-GR" sz="2600" b="1" dirty="0">
                <a:solidFill>
                  <a:schemeClr val="dk1"/>
                </a:solidFill>
                <a:latin typeface="Helvetica Neue"/>
                <a:ea typeface="Helvetica Neue"/>
                <a:cs typeface="Helvetica Neue"/>
                <a:sym typeface="Helvetica Neue"/>
              </a:rPr>
              <a:t> </a:t>
            </a:r>
            <a:r>
              <a:rPr lang="el-GR" sz="2600" b="1" dirty="0"/>
              <a:t>ΣΑΕ 871 ΠΔΕ</a:t>
            </a:r>
            <a:endParaRPr lang="el-GR" sz="2600" b="1" dirty="0">
              <a:solidFill>
                <a:schemeClr val="dk1"/>
              </a:solidFill>
            </a:endParaRPr>
          </a:p>
          <a:p>
            <a:pPr marL="91440" lvl="0" indent="-165100">
              <a:lnSpc>
                <a:spcPct val="90000"/>
              </a:lnSpc>
              <a:spcBef>
                <a:spcPts val="1400"/>
              </a:spcBef>
              <a:buClr>
                <a:srgbClr val="0070C0"/>
              </a:buClr>
              <a:buSzPts val="2600"/>
              <a:buFont typeface="Noto Sans Symbols"/>
              <a:buChar char="❖"/>
            </a:pPr>
            <a:r>
              <a:rPr lang="el-GR" sz="2600" dirty="0">
                <a:solidFill>
                  <a:schemeClr val="dk1"/>
                </a:solidFill>
                <a:latin typeface="Helvetica Neue"/>
                <a:ea typeface="Helvetica Neue"/>
                <a:cs typeface="Helvetica Neue"/>
                <a:sym typeface="Helvetica Neue"/>
              </a:rPr>
              <a:t>Ανάδοχος:</a:t>
            </a:r>
            <a:r>
              <a:rPr lang="el-GR" sz="2600" b="1" dirty="0">
                <a:solidFill>
                  <a:schemeClr val="dk1"/>
                </a:solidFill>
                <a:latin typeface="Helvetica Neue"/>
                <a:ea typeface="Helvetica Neue"/>
                <a:cs typeface="Helvetica Neue"/>
                <a:sym typeface="Helvetica Neue"/>
              </a:rPr>
              <a:t> ΠΙΣΤΕΥΟΣ ΑΕ</a:t>
            </a:r>
          </a:p>
          <a:p>
            <a:pPr marL="91440" lvl="0" indent="-165100">
              <a:lnSpc>
                <a:spcPct val="90000"/>
              </a:lnSpc>
              <a:spcBef>
                <a:spcPts val="1400"/>
              </a:spcBef>
              <a:buClr>
                <a:srgbClr val="0070C0"/>
              </a:buClr>
              <a:buSzPts val="2600"/>
              <a:buFont typeface="Noto Sans Symbols"/>
              <a:buChar char="❖"/>
            </a:pPr>
            <a:r>
              <a:rPr lang="el-GR" sz="2600" dirty="0">
                <a:solidFill>
                  <a:schemeClr val="dk1"/>
                </a:solidFill>
                <a:latin typeface="Helvetica Neue"/>
                <a:ea typeface="Helvetica Neue"/>
                <a:cs typeface="Helvetica Neue"/>
                <a:sym typeface="Helvetica Neue"/>
              </a:rPr>
              <a:t>Κατάσταση: </a:t>
            </a:r>
            <a:r>
              <a:rPr lang="el-GR" sz="2600" b="1" dirty="0">
                <a:solidFill>
                  <a:schemeClr val="dk1"/>
                </a:solidFill>
                <a:latin typeface="Helvetica Neue"/>
                <a:ea typeface="Helvetica Neue"/>
                <a:cs typeface="Helvetica Neue"/>
                <a:sym typeface="Helvetica Neue"/>
              </a:rPr>
              <a:t>Περαιωμένο</a:t>
            </a:r>
          </a:p>
          <a:p>
            <a:pPr marL="91440" lvl="0" indent="-165100">
              <a:lnSpc>
                <a:spcPct val="90000"/>
              </a:lnSpc>
              <a:spcBef>
                <a:spcPts val="1400"/>
              </a:spcBef>
              <a:buClr>
                <a:srgbClr val="0070C0"/>
              </a:buClr>
              <a:buSzPts val="2600"/>
              <a:buFont typeface="Noto Sans Symbols"/>
              <a:buChar char="❖"/>
            </a:pPr>
            <a:endParaRPr lang="el-GR" b="1" dirty="0">
              <a:solidFill>
                <a:schemeClr val="dk1"/>
              </a:solidFill>
              <a:latin typeface="Helvetica Neue"/>
              <a:sym typeface="Helvetica Neue"/>
            </a:endParaRPr>
          </a:p>
          <a:p>
            <a:pPr marL="91440" lvl="0" indent="-165100">
              <a:lnSpc>
                <a:spcPct val="90000"/>
              </a:lnSpc>
              <a:spcBef>
                <a:spcPts val="1400"/>
              </a:spcBef>
              <a:buClr>
                <a:srgbClr val="0070C0"/>
              </a:buClr>
              <a:buSzPts val="2600"/>
              <a:buFont typeface="Noto Sans Symbols"/>
              <a:buChar char="❖"/>
            </a:pPr>
            <a:endParaRPr lang="el-GR" b="1" dirty="0">
              <a:solidFill>
                <a:schemeClr val="dk1"/>
              </a:solidFill>
              <a:latin typeface="Helvetica Neue"/>
              <a:sym typeface="Helvetica Neue"/>
            </a:endParaRPr>
          </a:p>
          <a:p>
            <a:pPr marL="0" lvl="0" indent="0" algn="ctr">
              <a:lnSpc>
                <a:spcPct val="90000"/>
              </a:lnSpc>
              <a:spcBef>
                <a:spcPts val="1400"/>
              </a:spcBef>
              <a:buClr>
                <a:srgbClr val="0070C0"/>
              </a:buClr>
              <a:buSzPts val="2600"/>
            </a:pPr>
            <a:r>
              <a:rPr lang="el-GR" dirty="0">
                <a:solidFill>
                  <a:schemeClr val="dk1"/>
                </a:solidFill>
                <a:latin typeface="Helvetica Neue"/>
                <a:sym typeface="Helvetica Neue"/>
              </a:rPr>
              <a:t> (Αφορά σε αντιπλημμυρικά έργα στις περιοχές Αλμυρής, Λουτρών)</a:t>
            </a:r>
            <a:endParaRPr lang="el-GR" dirty="0">
              <a:solidFill>
                <a:schemeClr val="dk1"/>
              </a:solidFill>
            </a:endParaRPr>
          </a:p>
          <a:p>
            <a:endParaRPr lang="el-GR" dirty="0"/>
          </a:p>
        </p:txBody>
      </p:sp>
    </p:spTree>
    <p:extLst>
      <p:ext uri="{BB962C8B-B14F-4D97-AF65-F5344CB8AC3E}">
        <p14:creationId xmlns:p14="http://schemas.microsoft.com/office/powerpoint/2010/main" val="3685255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65"/>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2400" b="1" i="0" u="none" strike="noStrike" cap="none" dirty="0">
                <a:solidFill>
                  <a:schemeClr val="dk1"/>
                </a:solidFill>
                <a:latin typeface="Helvetica Neue"/>
                <a:ea typeface="Helvetica Neue"/>
                <a:cs typeface="Helvetica Neue"/>
                <a:sym typeface="Helvetica Neue"/>
              </a:rPr>
              <a:t>Αποκατάσταση ζημιών </a:t>
            </a:r>
            <a:r>
              <a:rPr lang="el-GR" sz="2400" i="0" u="none" strike="noStrike" cap="none" dirty="0">
                <a:solidFill>
                  <a:schemeClr val="dk1"/>
                </a:solidFill>
                <a:latin typeface="Helvetica Neue"/>
                <a:ea typeface="Helvetica Neue"/>
                <a:cs typeface="Helvetica Neue"/>
                <a:sym typeface="Helvetica Neue"/>
              </a:rPr>
              <a:t>των οδικών υποδομών και έργα πρόληψης στις κοινότητες </a:t>
            </a:r>
            <a:r>
              <a:rPr lang="el-GR" sz="2400" b="1" i="0" u="none" strike="noStrike" cap="none" dirty="0">
                <a:solidFill>
                  <a:schemeClr val="dk1"/>
                </a:solidFill>
                <a:latin typeface="Helvetica Neue"/>
                <a:ea typeface="Helvetica Neue"/>
                <a:cs typeface="Helvetica Neue"/>
                <a:sym typeface="Helvetica Neue"/>
              </a:rPr>
              <a:t>Ξυλοκέριζας, </a:t>
            </a:r>
            <a:r>
              <a:rPr lang="el-GR" sz="2400" b="1" i="0" u="none" strike="noStrike" cap="none" dirty="0" err="1">
                <a:solidFill>
                  <a:schemeClr val="dk1"/>
                </a:solidFill>
                <a:latin typeface="Helvetica Neue"/>
                <a:ea typeface="Helvetica Neue"/>
                <a:cs typeface="Helvetica Neue"/>
                <a:sym typeface="Helvetica Neue"/>
              </a:rPr>
              <a:t>Σοφικού</a:t>
            </a:r>
            <a:r>
              <a:rPr lang="el-GR" sz="2400" b="1" i="0" u="none" strike="noStrike" cap="none" dirty="0">
                <a:solidFill>
                  <a:schemeClr val="dk1"/>
                </a:solidFill>
                <a:latin typeface="Helvetica Neue"/>
                <a:ea typeface="Helvetica Neue"/>
                <a:cs typeface="Helvetica Neue"/>
                <a:sym typeface="Helvetica Neue"/>
              </a:rPr>
              <a:t>, </a:t>
            </a:r>
            <a:r>
              <a:rPr lang="el-GR" sz="2400" b="1" i="0" u="none" strike="noStrike" cap="none" dirty="0" err="1">
                <a:solidFill>
                  <a:schemeClr val="dk1"/>
                </a:solidFill>
                <a:latin typeface="Helvetica Neue"/>
                <a:ea typeface="Helvetica Neue"/>
                <a:cs typeface="Helvetica Neue"/>
                <a:sym typeface="Helvetica Neue"/>
              </a:rPr>
              <a:t>Αθικίων</a:t>
            </a:r>
            <a:r>
              <a:rPr lang="el-GR" sz="2400" b="1" i="0" u="none" strike="noStrike" cap="none" dirty="0">
                <a:solidFill>
                  <a:schemeClr val="dk1"/>
                </a:solidFill>
                <a:latin typeface="Helvetica Neue"/>
                <a:ea typeface="Helvetica Neue"/>
                <a:cs typeface="Helvetica Neue"/>
                <a:sym typeface="Helvetica Neue"/>
              </a:rPr>
              <a:t>, </a:t>
            </a:r>
            <a:r>
              <a:rPr lang="el-GR" sz="2400" b="1" i="0" u="none" strike="noStrike" cap="none" dirty="0" err="1">
                <a:solidFill>
                  <a:schemeClr val="dk1"/>
                </a:solidFill>
                <a:latin typeface="Helvetica Neue"/>
                <a:ea typeface="Helvetica Neue"/>
                <a:cs typeface="Helvetica Neue"/>
                <a:sym typeface="Helvetica Neue"/>
              </a:rPr>
              <a:t>Γαλατακίου</a:t>
            </a:r>
            <a:r>
              <a:rPr lang="el-GR" sz="2400" b="1" i="0" u="none" strike="noStrike" cap="none" dirty="0">
                <a:solidFill>
                  <a:schemeClr val="dk1"/>
                </a:solidFill>
                <a:latin typeface="Helvetica Neue"/>
                <a:ea typeface="Helvetica Neue"/>
                <a:cs typeface="Helvetica Neue"/>
                <a:sym typeface="Helvetica Neue"/>
              </a:rPr>
              <a:t> και Αγίου Ιωάννη </a:t>
            </a:r>
            <a:r>
              <a:rPr lang="el-GR" sz="2400" i="0" u="none" strike="noStrike" cap="none" dirty="0">
                <a:solidFill>
                  <a:schemeClr val="dk1"/>
                </a:solidFill>
                <a:latin typeface="Helvetica Neue"/>
                <a:ea typeface="Helvetica Neue"/>
                <a:cs typeface="Helvetica Neue"/>
                <a:sym typeface="Helvetica Neue"/>
              </a:rPr>
              <a:t>του Δήμου Κορινθίων, </a:t>
            </a:r>
            <a:r>
              <a:rPr lang="el-GR" sz="2400" b="1" i="0" u="none" strike="noStrike" cap="none" dirty="0">
                <a:solidFill>
                  <a:schemeClr val="dk1"/>
                </a:solidFill>
                <a:latin typeface="Helvetica Neue"/>
                <a:ea typeface="Helvetica Neue"/>
                <a:cs typeface="Helvetica Neue"/>
                <a:sym typeface="Helvetica Neue"/>
              </a:rPr>
              <a:t>μετά την καταστροφική πυρκαγιά </a:t>
            </a:r>
            <a:r>
              <a:rPr lang="el-GR" sz="2400" i="0" u="none" strike="noStrike" cap="none" dirty="0">
                <a:solidFill>
                  <a:schemeClr val="dk1"/>
                </a:solidFill>
                <a:latin typeface="Helvetica Neue"/>
                <a:ea typeface="Helvetica Neue"/>
                <a:cs typeface="Helvetica Neue"/>
                <a:sym typeface="Helvetica Neue"/>
              </a:rPr>
              <a:t>που εκδηλώθηκε </a:t>
            </a:r>
            <a:r>
              <a:rPr lang="el-GR" sz="2400" b="1" i="0" u="none" strike="noStrike" cap="none" dirty="0">
                <a:solidFill>
                  <a:schemeClr val="dk1"/>
                </a:solidFill>
                <a:latin typeface="Helvetica Neue"/>
                <a:ea typeface="Helvetica Neue"/>
                <a:cs typeface="Helvetica Neue"/>
                <a:sym typeface="Helvetica Neue"/>
              </a:rPr>
              <a:t>στις 22/07/2020</a:t>
            </a:r>
            <a:endParaRPr sz="2400" b="0" i="0" u="none" strike="noStrike" cap="none" dirty="0">
              <a:solidFill>
                <a:schemeClr val="dk1"/>
              </a:solidFill>
              <a:latin typeface="Arial"/>
              <a:ea typeface="Arial"/>
              <a:cs typeface="Arial"/>
              <a:sym typeface="Arial"/>
            </a:endParaRPr>
          </a:p>
        </p:txBody>
      </p:sp>
      <p:sp>
        <p:nvSpPr>
          <p:cNvPr id="341" name="Google Shape;341;p65"/>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Προϋπολογισμός: </a:t>
            </a:r>
            <a:r>
              <a:rPr lang="el-GR" sz="2600" b="1" i="0" u="none" strike="noStrike" cap="none" dirty="0">
                <a:solidFill>
                  <a:schemeClr val="dk1"/>
                </a:solidFill>
                <a:latin typeface="Helvetica Neue"/>
                <a:ea typeface="Helvetica Neue"/>
                <a:cs typeface="Helvetica Neue"/>
                <a:sym typeface="Helvetica Neue"/>
              </a:rPr>
              <a:t>349.999,99€ </a:t>
            </a:r>
            <a:endParaRPr sz="2600" b="1" i="0" u="none" strike="noStrike" cap="none" dirty="0">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Χρηματοδότηση: </a:t>
            </a:r>
            <a:r>
              <a:rPr lang="el-GR" sz="2600" b="1" i="0" u="none" strike="noStrike" cap="none" dirty="0">
                <a:solidFill>
                  <a:schemeClr val="dk1"/>
                </a:solidFill>
                <a:latin typeface="Helvetica Neue"/>
                <a:ea typeface="Helvetica Neue"/>
                <a:cs typeface="Helvetica Neue"/>
                <a:sym typeface="Helvetica Neue"/>
              </a:rPr>
              <a:t>ΠΔΕ ΣΑΕ 055</a:t>
            </a:r>
            <a:endParaRPr sz="2600" b="1" i="0" u="none" strike="noStrike" cap="none" dirty="0">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Ανάδοχος: </a:t>
            </a:r>
            <a:r>
              <a:rPr lang="el-GR" sz="2600" b="1" i="0" u="none" strike="noStrike" cap="none" dirty="0">
                <a:solidFill>
                  <a:schemeClr val="dk1"/>
                </a:solidFill>
                <a:latin typeface="Helvetica Neue"/>
                <a:ea typeface="Helvetica Neue"/>
                <a:cs typeface="Helvetica Neue"/>
                <a:sym typeface="Helvetica Neue"/>
              </a:rPr>
              <a:t>ΒΑΣΙΛΕΙΟΣ ΜΙΤΑΚΙΔΗΣ</a:t>
            </a:r>
            <a:endParaRPr sz="2600" b="1" i="0" u="none" strike="noStrike" cap="none" dirty="0">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Έκπτωση: </a:t>
            </a:r>
            <a:r>
              <a:rPr lang="el-GR" sz="2600" b="1" i="0" u="none" strike="noStrike" cap="none" dirty="0">
                <a:solidFill>
                  <a:schemeClr val="dk1"/>
                </a:solidFill>
                <a:latin typeface="Helvetica Neue"/>
                <a:ea typeface="Helvetica Neue"/>
                <a:cs typeface="Helvetica Neue"/>
                <a:sym typeface="Helvetica Neue"/>
              </a:rPr>
              <a:t>10%</a:t>
            </a:r>
            <a:endParaRPr sz="2600" b="1" i="0" u="none" strike="noStrike" cap="none" dirty="0">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Κατάσταση:</a:t>
            </a:r>
            <a:r>
              <a:rPr lang="el-GR" sz="2600" b="1" i="0" u="none" strike="noStrike" cap="none" dirty="0">
                <a:solidFill>
                  <a:schemeClr val="dk1"/>
                </a:solidFill>
                <a:latin typeface="Helvetica Neue"/>
                <a:ea typeface="Helvetica Neue"/>
                <a:cs typeface="Helvetica Neue"/>
                <a:sym typeface="Helvetica Neue"/>
              </a:rPr>
              <a:t> Περαιωμένο</a:t>
            </a:r>
            <a:endParaRPr sz="2600" b="1" i="0" u="none" strike="noStrike" cap="none" dirty="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66"/>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Κατασκευή ραμπών και χώρων υγιεινής για την πρόσβαση και τη εξυπηρέτηση ΑΜΕΑ σε σχολικές μονάδες</a:t>
            </a:r>
            <a:endParaRPr sz="3200" b="1" i="0" u="none" strike="noStrike" cap="none">
              <a:solidFill>
                <a:schemeClr val="dk1"/>
              </a:solidFill>
            </a:endParaRPr>
          </a:p>
        </p:txBody>
      </p:sp>
      <p:sp>
        <p:nvSpPr>
          <p:cNvPr id="347" name="Google Shape;347;p66"/>
          <p:cNvSpPr/>
          <p:nvPr/>
        </p:nvSpPr>
        <p:spPr>
          <a:xfrm>
            <a:off x="1097280" y="183744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Προϋπολογισμός: </a:t>
            </a:r>
            <a:r>
              <a:rPr lang="el-GR" sz="2600" b="1" i="0" u="none" strike="noStrike" cap="none" dirty="0">
                <a:solidFill>
                  <a:schemeClr val="dk1"/>
                </a:solidFill>
                <a:latin typeface="Helvetica Neue"/>
                <a:ea typeface="Helvetica Neue"/>
                <a:cs typeface="Helvetica Neue"/>
                <a:sym typeface="Helvetica Neue"/>
              </a:rPr>
              <a:t>18.000€</a:t>
            </a:r>
            <a:endParaRPr sz="2600" b="1" i="0" u="none" strike="noStrike" cap="none" dirty="0">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Χρηματοδότηση: </a:t>
            </a:r>
            <a:r>
              <a:rPr lang="el-GR" sz="2600" b="1" i="0" u="none" strike="noStrike" cap="none" dirty="0">
                <a:solidFill>
                  <a:schemeClr val="dk1"/>
                </a:solidFill>
                <a:latin typeface="Helvetica Neue"/>
                <a:ea typeface="Helvetica Neue"/>
                <a:cs typeface="Helvetica Neue"/>
                <a:sym typeface="Helvetica Neue"/>
              </a:rPr>
              <a:t>Φιλόδημος 2</a:t>
            </a:r>
            <a:endParaRPr sz="2600" b="1" i="0" u="none" strike="noStrike" cap="none" dirty="0">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Ανάδοχος: </a:t>
            </a:r>
            <a:r>
              <a:rPr lang="el-GR" sz="2600" b="1" i="0" u="none" strike="noStrike" cap="none" dirty="0">
                <a:solidFill>
                  <a:schemeClr val="dk1"/>
                </a:solidFill>
                <a:latin typeface="Helvetica Neue"/>
                <a:ea typeface="Helvetica Neue"/>
                <a:cs typeface="Helvetica Neue"/>
                <a:sym typeface="Helvetica Neue"/>
              </a:rPr>
              <a:t>ΒΑΣΙΛΕΙΟΣ ΜΙΤΑΚΙΔΗΣ</a:t>
            </a:r>
            <a:endParaRPr sz="2600" b="1" i="0" u="none" strike="noStrike" cap="none" dirty="0">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Κατάσταση: </a:t>
            </a:r>
            <a:r>
              <a:rPr lang="el-GR" sz="2600" b="1" i="0" u="none" strike="noStrike" cap="none" dirty="0">
                <a:solidFill>
                  <a:schemeClr val="dk1"/>
                </a:solidFill>
                <a:latin typeface="Helvetica Neue"/>
                <a:ea typeface="Helvetica Neue"/>
                <a:cs typeface="Helvetica Neue"/>
                <a:sym typeface="Helvetica Neue"/>
              </a:rPr>
              <a:t>Περαιωμένο</a:t>
            </a:r>
            <a:endParaRPr sz="2600" b="1" i="0" u="none" strike="noStrike" cap="none" dirty="0">
              <a:solidFill>
                <a:schemeClr val="dk1"/>
              </a:solidFill>
              <a:latin typeface="Helvetica Neue"/>
              <a:ea typeface="Helvetica Neue"/>
              <a:cs typeface="Helvetica Neue"/>
              <a:sym typeface="Helvetica Neue"/>
            </a:endParaRPr>
          </a:p>
          <a:p>
            <a:pPr marL="179999" marR="0" lvl="0" indent="0" algn="l" rtl="0">
              <a:lnSpc>
                <a:spcPct val="90000"/>
              </a:lnSpc>
              <a:spcBef>
                <a:spcPts val="1400"/>
              </a:spcBef>
              <a:spcAft>
                <a:spcPts val="0"/>
              </a:spcAft>
              <a:buNone/>
            </a:pPr>
            <a:endParaRPr sz="2000" dirty="0">
              <a:solidFill>
                <a:schemeClr val="dk1"/>
              </a:solidFill>
              <a:latin typeface="Helvetica Neue"/>
              <a:ea typeface="Helvetica Neue"/>
              <a:cs typeface="Helvetica Neue"/>
              <a:sym typeface="Helvetica Neue"/>
            </a:endParaRPr>
          </a:p>
          <a:p>
            <a:pPr marL="179999" marR="0" lvl="0" indent="0" algn="ctr" rtl="0">
              <a:lnSpc>
                <a:spcPct val="90000"/>
              </a:lnSpc>
              <a:spcBef>
                <a:spcPts val="1400"/>
              </a:spcBef>
              <a:spcAft>
                <a:spcPts val="0"/>
              </a:spcAft>
              <a:buNone/>
            </a:pPr>
            <a:r>
              <a:rPr lang="el-GR" sz="2000" dirty="0">
                <a:solidFill>
                  <a:schemeClr val="dk1"/>
                </a:solidFill>
                <a:latin typeface="Helvetica Neue"/>
                <a:ea typeface="Helvetica Neue"/>
                <a:cs typeface="Helvetica Neue"/>
                <a:sym typeface="Helvetica Neue"/>
              </a:rPr>
              <a:t>(Αφορά στην κατασκευή - τοποθέτηση ραμπών πρόσβασης σε 10 Νηπιαγωγεία,           3 Δημοτικά σχολεία και 2 Γυμνάσια)</a:t>
            </a:r>
            <a:endParaRPr sz="2000" dirty="0">
              <a:solidFill>
                <a:schemeClr val="dk1"/>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67"/>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Συντήρηση Σχολικών Κτηρίων Δήμου Κορινθίων 2020</a:t>
            </a:r>
            <a:endParaRPr sz="3200" b="1" i="0" u="none" strike="noStrike" cap="none">
              <a:solidFill>
                <a:schemeClr val="dk1"/>
              </a:solidFill>
            </a:endParaRPr>
          </a:p>
        </p:txBody>
      </p:sp>
      <p:sp>
        <p:nvSpPr>
          <p:cNvPr id="353" name="Google Shape;353;p67"/>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 </a:t>
            </a:r>
            <a:r>
              <a:rPr lang="el-GR" sz="2600" b="1" i="0" u="none" strike="noStrike" cap="none">
                <a:solidFill>
                  <a:schemeClr val="dk1"/>
                </a:solidFill>
                <a:latin typeface="Helvetica Neue"/>
                <a:ea typeface="Helvetica Neue"/>
                <a:cs typeface="Helvetica Neue"/>
                <a:sym typeface="Helvetica Neue"/>
              </a:rPr>
              <a:t>629.543,22€</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 </a:t>
            </a:r>
            <a:r>
              <a:rPr lang="el-GR" sz="2600" b="1" i="0" u="none" strike="noStrike" cap="none">
                <a:solidFill>
                  <a:schemeClr val="dk1"/>
                </a:solidFill>
                <a:latin typeface="Helvetica Neue"/>
                <a:ea typeface="Helvetica Neue"/>
                <a:cs typeface="Helvetica Neue"/>
                <a:sym typeface="Helvetica Neue"/>
              </a:rPr>
              <a:t>ΣΑΤΑ Σχολικών Κτηρίων</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 </a:t>
            </a:r>
            <a:r>
              <a:rPr lang="el-GR" sz="2600" b="1" i="0" u="none" strike="noStrike" cap="none">
                <a:solidFill>
                  <a:schemeClr val="dk1"/>
                </a:solidFill>
                <a:latin typeface="Helvetica Neue"/>
                <a:ea typeface="Helvetica Neue"/>
                <a:cs typeface="Helvetica Neue"/>
                <a:sym typeface="Helvetica Neue"/>
              </a:rPr>
              <a:t>ΛΟΥΚΑΣ ΠΑΠΑΓΕΩΡΓΙΟΥ</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Έκπτωση: </a:t>
            </a:r>
            <a:r>
              <a:rPr lang="el-GR" sz="2600" b="1" i="0" u="none" strike="noStrike" cap="none">
                <a:solidFill>
                  <a:schemeClr val="dk1"/>
                </a:solidFill>
                <a:latin typeface="Helvetica Neue"/>
                <a:ea typeface="Helvetica Neue"/>
                <a:cs typeface="Helvetica Neue"/>
                <a:sym typeface="Helvetica Neue"/>
              </a:rPr>
              <a:t>61,56%</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a:t>
            </a:r>
            <a:r>
              <a:rPr lang="el-GR" sz="2600" b="1" i="0" u="none" strike="noStrike" cap="none">
                <a:solidFill>
                  <a:schemeClr val="dk1"/>
                </a:solidFill>
                <a:latin typeface="Helvetica Neue"/>
                <a:ea typeface="Helvetica Neue"/>
                <a:cs typeface="Helvetica Neue"/>
                <a:sym typeface="Helvetica Neue"/>
              </a:rPr>
              <a:t> Περαιωμένο</a:t>
            </a:r>
            <a:endParaRPr sz="2600" b="1" i="0" u="none" strike="noStrike" cap="none">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1"/>
          <p:cNvSpPr/>
          <p:nvPr/>
        </p:nvSpPr>
        <p:spPr>
          <a:xfrm>
            <a:off x="1097280" y="419400"/>
            <a:ext cx="10057680" cy="112392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4800" b="0" i="0" u="none" strike="noStrike" cap="none">
                <a:solidFill>
                  <a:srgbClr val="000000"/>
                </a:solidFill>
                <a:latin typeface="Helvetica Neue"/>
                <a:ea typeface="Helvetica Neue"/>
                <a:cs typeface="Helvetica Neue"/>
                <a:sym typeface="Helvetica Neue"/>
              </a:rPr>
              <a:t>Απολογισμός Πεπραγμένων</a:t>
            </a:r>
            <a:endParaRPr sz="4800" b="0" i="0" u="none" strike="noStrike" cap="none">
              <a:latin typeface="Arial"/>
              <a:ea typeface="Arial"/>
              <a:cs typeface="Arial"/>
              <a:sym typeface="Arial"/>
            </a:endParaRPr>
          </a:p>
        </p:txBody>
      </p:sp>
      <p:sp>
        <p:nvSpPr>
          <p:cNvPr id="181" name="Google Shape;181;p41"/>
          <p:cNvSpPr/>
          <p:nvPr/>
        </p:nvSpPr>
        <p:spPr>
          <a:xfrm>
            <a:off x="493550" y="1845352"/>
            <a:ext cx="4949400" cy="3136800"/>
          </a:xfrm>
          <a:prstGeom prst="rect">
            <a:avLst/>
          </a:prstGeom>
          <a:noFill/>
          <a:ln>
            <a:noFill/>
          </a:ln>
        </p:spPr>
        <p:txBody>
          <a:bodyPr spcFirstLastPara="1" wrap="square" lIns="0" tIns="45000" rIns="0" bIns="45000" anchor="t" anchorCtr="0">
            <a:noAutofit/>
          </a:bodyPr>
          <a:lstStyle/>
          <a:p>
            <a:pPr marL="91440" marR="0" lvl="0" indent="-127000" algn="l" rtl="0">
              <a:lnSpc>
                <a:spcPct val="90000"/>
              </a:lnSpc>
              <a:spcBef>
                <a:spcPts val="0"/>
              </a:spcBef>
              <a:spcAft>
                <a:spcPts val="0"/>
              </a:spcAft>
              <a:buClr>
                <a:srgbClr val="0F6FC6"/>
              </a:buClr>
              <a:buSzPts val="2000"/>
              <a:buFont typeface="Helvetica Neue"/>
              <a:buChar char=" "/>
            </a:pPr>
            <a:r>
              <a:rPr lang="el-GR" sz="2000" b="1" i="0" u="none" strike="noStrike" cap="none" dirty="0">
                <a:solidFill>
                  <a:srgbClr val="000000"/>
                </a:solidFill>
                <a:latin typeface="Helvetica Neue"/>
                <a:ea typeface="Helvetica Neue"/>
                <a:cs typeface="Helvetica Neue"/>
                <a:sym typeface="Helvetica Neue"/>
              </a:rPr>
              <a:t>Έργα που Παρελήφθησαν από την προηγούμενη δημοτική αρχή, και:</a:t>
            </a:r>
            <a:endParaRPr sz="2000" i="0" u="none" strike="noStrike" cap="none" dirty="0">
              <a:latin typeface="Helvetica Neue"/>
              <a:ea typeface="Helvetica Neue"/>
              <a:cs typeface="Helvetica Neue"/>
              <a:sym typeface="Helvetica Neue"/>
            </a:endParaRPr>
          </a:p>
          <a:p>
            <a:pPr marL="384120" marR="0" lvl="1" indent="-182159" algn="l" rtl="0">
              <a:lnSpc>
                <a:spcPct val="90000"/>
              </a:lnSpc>
              <a:spcBef>
                <a:spcPts val="402"/>
              </a:spcBef>
              <a:spcAft>
                <a:spcPts val="0"/>
              </a:spcAft>
              <a:buClr>
                <a:srgbClr val="0070C0"/>
              </a:buClr>
              <a:buSzPts val="1800"/>
              <a:buFont typeface="Noto Sans Symbols"/>
              <a:buChar char="❖"/>
            </a:pPr>
            <a:r>
              <a:rPr lang="el-GR" sz="1800" b="1" i="0" u="none" strike="noStrike" cap="none" dirty="0">
                <a:solidFill>
                  <a:srgbClr val="0070C0"/>
                </a:solidFill>
                <a:latin typeface="Helvetica Neue"/>
                <a:ea typeface="Helvetica Neue"/>
                <a:cs typeface="Helvetica Neue"/>
                <a:sym typeface="Helvetica Neue"/>
              </a:rPr>
              <a:t>Ολοκληρώθηκαν μεταξύ 01/09/2021 και 31/08/2022</a:t>
            </a:r>
            <a:r>
              <a:rPr lang="el-GR" sz="1800" i="0" u="none" strike="noStrike" cap="none" dirty="0">
                <a:solidFill>
                  <a:schemeClr val="dk1"/>
                </a:solidFill>
                <a:latin typeface="Helvetica Neue"/>
                <a:ea typeface="Helvetica Neue"/>
                <a:cs typeface="Helvetica Neue"/>
                <a:sym typeface="Helvetica Neue"/>
              </a:rPr>
              <a:t>,</a:t>
            </a:r>
            <a:endParaRPr sz="1800" i="0" u="none" strike="noStrike" cap="none" dirty="0">
              <a:solidFill>
                <a:schemeClr val="dk1"/>
              </a:solidFill>
              <a:latin typeface="Helvetica Neue"/>
              <a:ea typeface="Helvetica Neue"/>
              <a:cs typeface="Helvetica Neue"/>
              <a:sym typeface="Helvetica Neue"/>
            </a:endParaRPr>
          </a:p>
          <a:p>
            <a:pPr marL="384120" marR="0" lvl="1" indent="-182159" algn="l" rtl="0">
              <a:lnSpc>
                <a:spcPct val="90000"/>
              </a:lnSpc>
              <a:spcBef>
                <a:spcPts val="601"/>
              </a:spcBef>
              <a:spcAft>
                <a:spcPts val="0"/>
              </a:spcAft>
              <a:buClr>
                <a:srgbClr val="0070C0"/>
              </a:buClr>
              <a:buSzPts val="1800"/>
              <a:buFont typeface="Noto Sans Symbols"/>
              <a:buChar char="❖"/>
            </a:pPr>
            <a:r>
              <a:rPr lang="el-GR" sz="1800" i="0" u="none" strike="noStrike" cap="none" dirty="0">
                <a:solidFill>
                  <a:schemeClr val="dk1"/>
                </a:solidFill>
                <a:latin typeface="Helvetica Neue"/>
                <a:ea typeface="Helvetica Neue"/>
                <a:cs typeface="Helvetica Neue"/>
                <a:sym typeface="Helvetica Neue"/>
              </a:rPr>
              <a:t>Η εκτέλεσή τους συνεχίζεται ακόμα</a:t>
            </a:r>
            <a:r>
              <a:rPr lang="el-GR" sz="1800" dirty="0">
                <a:solidFill>
                  <a:schemeClr val="dk1"/>
                </a:solidFill>
                <a:latin typeface="Helvetica Neue"/>
                <a:ea typeface="Helvetica Neue"/>
                <a:cs typeface="Helvetica Neue"/>
                <a:sym typeface="Helvetica Neue"/>
              </a:rPr>
              <a:t>.</a:t>
            </a:r>
            <a:endParaRPr sz="1800" i="0" u="none" strike="noStrike" cap="none" dirty="0">
              <a:solidFill>
                <a:schemeClr val="dk1"/>
              </a:solidFill>
              <a:latin typeface="Helvetica Neue"/>
              <a:ea typeface="Helvetica Neue"/>
              <a:cs typeface="Helvetica Neue"/>
              <a:sym typeface="Helvetica Neue"/>
            </a:endParaRPr>
          </a:p>
          <a:p>
            <a:pPr marL="914400" marR="0" lvl="0" indent="0" algn="l" rtl="0">
              <a:lnSpc>
                <a:spcPct val="90000"/>
              </a:lnSpc>
              <a:spcBef>
                <a:spcPts val="601"/>
              </a:spcBef>
              <a:spcAft>
                <a:spcPts val="0"/>
              </a:spcAft>
              <a:buNone/>
            </a:pPr>
            <a:endParaRPr sz="1800" i="0" u="none" strike="noStrike" cap="none" dirty="0">
              <a:latin typeface="Helvetica Neue"/>
              <a:ea typeface="Helvetica Neue"/>
              <a:cs typeface="Helvetica Neue"/>
              <a:sym typeface="Helvetica Neue"/>
            </a:endParaRPr>
          </a:p>
        </p:txBody>
      </p:sp>
      <p:sp>
        <p:nvSpPr>
          <p:cNvPr id="182" name="Google Shape;182;p41"/>
          <p:cNvSpPr/>
          <p:nvPr/>
        </p:nvSpPr>
        <p:spPr>
          <a:xfrm>
            <a:off x="5443200" y="1845353"/>
            <a:ext cx="6375900" cy="2698500"/>
          </a:xfrm>
          <a:prstGeom prst="rect">
            <a:avLst/>
          </a:prstGeom>
          <a:noFill/>
          <a:ln>
            <a:noFill/>
          </a:ln>
        </p:spPr>
        <p:txBody>
          <a:bodyPr spcFirstLastPara="1" wrap="square" lIns="0" tIns="45000" rIns="0" bIns="45000" anchor="t" anchorCtr="0">
            <a:noAutofit/>
          </a:bodyPr>
          <a:lstStyle/>
          <a:p>
            <a:pPr marL="91440" marR="0" lvl="0" indent="-127000" algn="l" rtl="0">
              <a:lnSpc>
                <a:spcPct val="90000"/>
              </a:lnSpc>
              <a:spcBef>
                <a:spcPts val="0"/>
              </a:spcBef>
              <a:spcAft>
                <a:spcPts val="0"/>
              </a:spcAft>
              <a:buClr>
                <a:srgbClr val="0F6FC6"/>
              </a:buClr>
              <a:buSzPts val="2000"/>
              <a:buFont typeface="Helvetica Neue"/>
              <a:buChar char=" "/>
            </a:pPr>
            <a:r>
              <a:rPr lang="el-GR" sz="2000" b="1" i="0" u="none" strike="noStrike" cap="none">
                <a:solidFill>
                  <a:srgbClr val="000000"/>
                </a:solidFill>
                <a:latin typeface="Helvetica Neue"/>
                <a:ea typeface="Helvetica Neue"/>
                <a:cs typeface="Helvetica Neue"/>
                <a:sym typeface="Helvetica Neue"/>
              </a:rPr>
              <a:t>Έργα που Σχεδιάστηκαν από την παρούσα Δημοτική Αρχή, και:</a:t>
            </a:r>
            <a:endParaRPr sz="2000" i="0" u="none" strike="noStrike" cap="none">
              <a:latin typeface="Helvetica Neue"/>
              <a:ea typeface="Helvetica Neue"/>
              <a:cs typeface="Helvetica Neue"/>
              <a:sym typeface="Helvetica Neue"/>
            </a:endParaRPr>
          </a:p>
          <a:p>
            <a:pPr marL="384120" marR="0" lvl="1" indent="-182159" algn="l" rtl="0">
              <a:lnSpc>
                <a:spcPct val="90000"/>
              </a:lnSpc>
              <a:spcBef>
                <a:spcPts val="402"/>
              </a:spcBef>
              <a:spcAft>
                <a:spcPts val="0"/>
              </a:spcAft>
              <a:buClr>
                <a:srgbClr val="0070C0"/>
              </a:buClr>
              <a:buSzPts val="1800"/>
              <a:buFont typeface="Noto Sans Symbols"/>
              <a:buChar char="❖"/>
            </a:pPr>
            <a:r>
              <a:rPr lang="el-GR" sz="1800">
                <a:solidFill>
                  <a:schemeClr val="dk1"/>
                </a:solidFill>
                <a:latin typeface="Helvetica Neue"/>
                <a:ea typeface="Helvetica Neue"/>
                <a:cs typeface="Helvetica Neue"/>
                <a:sym typeface="Helvetica Neue"/>
              </a:rPr>
              <a:t>Β</a:t>
            </a:r>
            <a:r>
              <a:rPr lang="el-GR" sz="1800" i="0" u="none" strike="noStrike" cap="none">
                <a:solidFill>
                  <a:schemeClr val="dk1"/>
                </a:solidFill>
                <a:latin typeface="Helvetica Neue"/>
                <a:ea typeface="Helvetica Neue"/>
                <a:cs typeface="Helvetica Neue"/>
                <a:sym typeface="Helvetica Neue"/>
              </a:rPr>
              <a:t>ρίσκονται σε φάση δημοπράτησης ή συμβασιοποίησης,</a:t>
            </a:r>
            <a:endParaRPr sz="1800" i="0" u="none" strike="noStrike" cap="none">
              <a:solidFill>
                <a:schemeClr val="dk1"/>
              </a:solidFill>
              <a:latin typeface="Helvetica Neue"/>
              <a:ea typeface="Helvetica Neue"/>
              <a:cs typeface="Helvetica Neue"/>
              <a:sym typeface="Helvetica Neue"/>
            </a:endParaRPr>
          </a:p>
          <a:p>
            <a:pPr marL="384120" marR="0" lvl="1" indent="-182159" algn="l" rtl="0">
              <a:lnSpc>
                <a:spcPct val="90000"/>
              </a:lnSpc>
              <a:spcBef>
                <a:spcPts val="601"/>
              </a:spcBef>
              <a:spcAft>
                <a:spcPts val="0"/>
              </a:spcAft>
              <a:buClr>
                <a:srgbClr val="0070C0"/>
              </a:buClr>
              <a:buSzPts val="1800"/>
              <a:buFont typeface="Noto Sans Symbols"/>
              <a:buChar char="❖"/>
            </a:pPr>
            <a:r>
              <a:rPr lang="el-GR" sz="1800">
                <a:solidFill>
                  <a:schemeClr val="dk1"/>
                </a:solidFill>
                <a:latin typeface="Helvetica Neue"/>
                <a:ea typeface="Helvetica Neue"/>
                <a:cs typeface="Helvetica Neue"/>
                <a:sym typeface="Helvetica Neue"/>
              </a:rPr>
              <a:t>Β</a:t>
            </a:r>
            <a:r>
              <a:rPr lang="el-GR" sz="1800" i="0" u="none" strike="noStrike" cap="none">
                <a:solidFill>
                  <a:schemeClr val="dk1"/>
                </a:solidFill>
                <a:latin typeface="Helvetica Neue"/>
                <a:ea typeface="Helvetica Neue"/>
                <a:cs typeface="Helvetica Neue"/>
                <a:sym typeface="Helvetica Neue"/>
              </a:rPr>
              <a:t>ρίσκονται σε φάση υλοποίησης.</a:t>
            </a:r>
            <a:endParaRPr sz="1800" i="0" u="none" strike="noStrike" cap="none">
              <a:solidFill>
                <a:schemeClr val="dk1"/>
              </a:solidFill>
              <a:latin typeface="Helvetica Neue"/>
              <a:ea typeface="Helvetica Neue"/>
              <a:cs typeface="Helvetica Neue"/>
              <a:sym typeface="Helvetica Neue"/>
            </a:endParaRPr>
          </a:p>
          <a:p>
            <a:pPr marL="384120" marR="0" lvl="1" indent="-182159" algn="l" rtl="0">
              <a:lnSpc>
                <a:spcPct val="90000"/>
              </a:lnSpc>
              <a:spcBef>
                <a:spcPts val="601"/>
              </a:spcBef>
              <a:spcAft>
                <a:spcPts val="0"/>
              </a:spcAft>
              <a:buClr>
                <a:srgbClr val="0070C0"/>
              </a:buClr>
              <a:buSzPts val="1800"/>
              <a:buFont typeface="Helvetica Neue"/>
              <a:buChar char="❖"/>
            </a:pPr>
            <a:r>
              <a:rPr lang="el-GR" sz="1800">
                <a:solidFill>
                  <a:schemeClr val="dk1"/>
                </a:solidFill>
                <a:latin typeface="Helvetica Neue"/>
                <a:ea typeface="Helvetica Neue"/>
                <a:cs typeface="Helvetica Neue"/>
                <a:sym typeface="Helvetica Neue"/>
              </a:rPr>
              <a:t>Ο</a:t>
            </a:r>
            <a:r>
              <a:rPr lang="el-GR" sz="1800" i="0" u="none" strike="noStrike" cap="none">
                <a:solidFill>
                  <a:schemeClr val="dk1"/>
                </a:solidFill>
                <a:latin typeface="Helvetica Neue"/>
                <a:ea typeface="Helvetica Neue"/>
                <a:cs typeface="Helvetica Neue"/>
                <a:sym typeface="Helvetica Neue"/>
              </a:rPr>
              <a:t>λοκληρώθηκαν</a:t>
            </a:r>
            <a:r>
              <a:rPr lang="el-GR" sz="1800">
                <a:solidFill>
                  <a:schemeClr val="dk1"/>
                </a:solidFill>
                <a:latin typeface="Helvetica Neue"/>
                <a:ea typeface="Helvetica Neue"/>
                <a:cs typeface="Helvetica Neue"/>
                <a:sym typeface="Helvetica Neue"/>
              </a:rPr>
              <a:t>, μεταξύ  01/09/2021 και 31/08/2022.</a:t>
            </a:r>
            <a:endParaRPr sz="1800" i="0" u="none" strike="noStrike" cap="none">
              <a:solidFill>
                <a:schemeClr val="dk1"/>
              </a:solidFill>
              <a:latin typeface="Helvetica Neue"/>
              <a:ea typeface="Helvetica Neue"/>
              <a:cs typeface="Helvetica Neue"/>
              <a:sym typeface="Helvetica Neue"/>
            </a:endParaRPr>
          </a:p>
          <a:p>
            <a:pPr marL="201240" marR="0" lvl="0" indent="0" algn="l" rtl="0">
              <a:lnSpc>
                <a:spcPct val="90000"/>
              </a:lnSpc>
              <a:spcBef>
                <a:spcPts val="601"/>
              </a:spcBef>
              <a:spcAft>
                <a:spcPts val="0"/>
              </a:spcAft>
              <a:buNone/>
            </a:pPr>
            <a:endParaRPr sz="1800" i="0" u="none" strike="noStrike" cap="none">
              <a:latin typeface="Helvetica Neue"/>
              <a:ea typeface="Helvetica Neue"/>
              <a:cs typeface="Helvetica Neue"/>
              <a:sym typeface="Helvetica Neue"/>
            </a:endParaRPr>
          </a:p>
        </p:txBody>
      </p:sp>
      <p:sp>
        <p:nvSpPr>
          <p:cNvPr id="183" name="Google Shape;183;p41"/>
          <p:cNvSpPr/>
          <p:nvPr/>
        </p:nvSpPr>
        <p:spPr>
          <a:xfrm>
            <a:off x="669000" y="5322960"/>
            <a:ext cx="3633900" cy="853500"/>
          </a:xfrm>
          <a:prstGeom prst="rect">
            <a:avLst/>
          </a:prstGeom>
          <a:noFill/>
          <a:ln>
            <a:noFill/>
          </a:ln>
        </p:spPr>
        <p:txBody>
          <a:bodyPr spcFirstLastPara="1" wrap="square" lIns="25550" tIns="25550" rIns="25550" bIns="25550" anchor="ctr" anchorCtr="0">
            <a:noAutofit/>
          </a:bodyPr>
          <a:lstStyle/>
          <a:p>
            <a:pPr marL="0" marR="0" lvl="0" indent="0" algn="l" rtl="0">
              <a:lnSpc>
                <a:spcPct val="120000"/>
              </a:lnSpc>
              <a:spcBef>
                <a:spcPts val="0"/>
              </a:spcBef>
              <a:spcAft>
                <a:spcPts val="0"/>
              </a:spcAft>
              <a:buNone/>
            </a:pPr>
            <a:r>
              <a:rPr lang="el-GR" sz="1600" b="1" i="0" u="none" strike="noStrike" cap="none">
                <a:solidFill>
                  <a:srgbClr val="0070C0"/>
                </a:solidFill>
                <a:latin typeface="Helvetica Neue"/>
                <a:ea typeface="Helvetica Neue"/>
                <a:cs typeface="Helvetica Neue"/>
                <a:sym typeface="Helvetica Neue"/>
              </a:rPr>
              <a:t>Γιώργος Σπ. Πούρος</a:t>
            </a:r>
            <a:endParaRPr sz="1600" b="0" i="0" u="none" strike="noStrike" cap="none">
              <a:latin typeface="Arial"/>
              <a:ea typeface="Arial"/>
              <a:cs typeface="Arial"/>
              <a:sym typeface="Arial"/>
            </a:endParaRPr>
          </a:p>
          <a:p>
            <a:pPr marL="0" marR="0" lvl="0" indent="0" algn="l" rtl="0">
              <a:lnSpc>
                <a:spcPct val="120000"/>
              </a:lnSpc>
              <a:spcBef>
                <a:spcPts val="0"/>
              </a:spcBef>
              <a:spcAft>
                <a:spcPts val="0"/>
              </a:spcAft>
              <a:buNone/>
            </a:pPr>
            <a:r>
              <a:rPr lang="el-GR" sz="1400" b="1" i="0" u="none" strike="noStrike" cap="none">
                <a:solidFill>
                  <a:srgbClr val="0070C0"/>
                </a:solidFill>
                <a:latin typeface="Helvetica Neue"/>
                <a:ea typeface="Helvetica Neue"/>
                <a:cs typeface="Helvetica Neue"/>
                <a:sym typeface="Helvetica Neue"/>
              </a:rPr>
              <a:t>Αναπληρωτής Δήμαρχος</a:t>
            </a:r>
            <a:endParaRPr sz="1400" b="0" i="0" u="none" strike="noStrike" cap="none">
              <a:latin typeface="Arial"/>
              <a:ea typeface="Arial"/>
              <a:cs typeface="Arial"/>
              <a:sym typeface="Arial"/>
            </a:endParaRPr>
          </a:p>
          <a:p>
            <a:pPr marL="0" marR="0" lvl="0" indent="0" algn="l" rtl="0">
              <a:lnSpc>
                <a:spcPct val="120000"/>
              </a:lnSpc>
              <a:spcBef>
                <a:spcPts val="0"/>
              </a:spcBef>
              <a:spcAft>
                <a:spcPts val="0"/>
              </a:spcAft>
              <a:buNone/>
            </a:pPr>
            <a:r>
              <a:rPr lang="el-GR" sz="1400" b="1" i="0" u="none" strike="noStrike" cap="none">
                <a:solidFill>
                  <a:srgbClr val="0070C0"/>
                </a:solidFill>
                <a:latin typeface="Helvetica Neue"/>
                <a:ea typeface="Helvetica Neue"/>
                <a:cs typeface="Helvetica Neue"/>
                <a:sym typeface="Helvetica Neue"/>
              </a:rPr>
              <a:t>Αντιδήμαρχος Τεχνικών Υπηρεσιών</a:t>
            </a:r>
            <a:endParaRPr sz="1400" b="0" i="0" u="none" strike="noStrike" cap="none">
              <a:latin typeface="Arial"/>
              <a:ea typeface="Arial"/>
              <a:cs typeface="Arial"/>
              <a:sym typeface="Arial"/>
            </a:endParaRPr>
          </a:p>
        </p:txBody>
      </p:sp>
      <p:pic>
        <p:nvPicPr>
          <p:cNvPr id="184" name="Google Shape;184;p41" descr="Αρχείο:Δηλωτικό σήμα Κορινθίων.png - Βικιπαίδεια"/>
          <p:cNvPicPr preferRelativeResize="0"/>
          <p:nvPr/>
        </p:nvPicPr>
        <p:blipFill rotWithShape="1">
          <a:blip r:embed="rId3">
            <a:alphaModFix/>
          </a:blip>
          <a:srcRect/>
          <a:stretch/>
        </p:blipFill>
        <p:spPr>
          <a:xfrm>
            <a:off x="10652760" y="293400"/>
            <a:ext cx="1004400" cy="1375920"/>
          </a:xfrm>
          <a:prstGeom prst="rect">
            <a:avLst/>
          </a:prstGeom>
          <a:noFill/>
          <a:ln>
            <a:noFill/>
          </a:ln>
        </p:spPr>
      </p:pic>
      <p:sp>
        <p:nvSpPr>
          <p:cNvPr id="185" name="Google Shape;185;p41"/>
          <p:cNvSpPr/>
          <p:nvPr/>
        </p:nvSpPr>
        <p:spPr>
          <a:xfrm>
            <a:off x="695520" y="115560"/>
            <a:ext cx="2929800" cy="388500"/>
          </a:xfrm>
          <a:prstGeom prst="rect">
            <a:avLst/>
          </a:prstGeom>
          <a:noFill/>
          <a:ln>
            <a:noFill/>
          </a:ln>
        </p:spPr>
        <p:txBody>
          <a:bodyPr spcFirstLastPara="1" wrap="square" lIns="25550" tIns="25550" rIns="25550" bIns="25550" anchor="ctr" anchorCtr="0">
            <a:noAutofit/>
          </a:bodyPr>
          <a:lstStyle/>
          <a:p>
            <a:pPr marL="0" marR="0" lvl="0" indent="0" algn="l" rtl="0">
              <a:lnSpc>
                <a:spcPct val="120000"/>
              </a:lnSpc>
              <a:spcBef>
                <a:spcPts val="0"/>
              </a:spcBef>
              <a:spcAft>
                <a:spcPts val="0"/>
              </a:spcAft>
              <a:buNone/>
            </a:pPr>
            <a:r>
              <a:rPr lang="el-GR" sz="1850" b="1" i="0" u="none" strike="noStrike" cap="none">
                <a:solidFill>
                  <a:srgbClr val="0070C0"/>
                </a:solidFill>
                <a:latin typeface="Helvetica Neue"/>
                <a:ea typeface="Helvetica Neue"/>
                <a:cs typeface="Helvetica Neue"/>
                <a:sym typeface="Helvetica Neue"/>
              </a:rPr>
              <a:t>Ετήσιος Απολογισμός</a:t>
            </a:r>
            <a:endParaRPr sz="1850" b="0" i="0" u="none" strike="noStrike" cap="none">
              <a:latin typeface="Arial"/>
              <a:ea typeface="Arial"/>
              <a:cs typeface="Arial"/>
              <a:sym typeface="Arial"/>
            </a:endParaRPr>
          </a:p>
        </p:txBody>
      </p:sp>
    </p:spTree>
    <p:extLst>
      <p:ext uri="{BB962C8B-B14F-4D97-AF65-F5344CB8AC3E}">
        <p14:creationId xmlns:p14="http://schemas.microsoft.com/office/powerpoint/2010/main" val="1045930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68"/>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Αναβάθμιση σχολικών κτηρίων για την δημιουργία ΔΥΕΠ (Δομή Υποδοχής Εκπαίδευσης Προσφυγόπαιδων)</a:t>
            </a:r>
            <a:endParaRPr sz="3200" b="1" i="0" u="none" strike="noStrike" cap="none">
              <a:solidFill>
                <a:schemeClr val="dk1"/>
              </a:solidFill>
            </a:endParaRPr>
          </a:p>
        </p:txBody>
      </p:sp>
      <p:sp>
        <p:nvSpPr>
          <p:cNvPr id="359" name="Google Shape;359;p68"/>
          <p:cNvSpPr/>
          <p:nvPr/>
        </p:nvSpPr>
        <p:spPr>
          <a:xfrm>
            <a:off x="1097280" y="1845720"/>
            <a:ext cx="1057464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Προϋπολογισμός: </a:t>
            </a:r>
            <a:r>
              <a:rPr lang="el-GR" sz="2600" b="1" i="0" u="none" strike="noStrike" cap="none" dirty="0">
                <a:solidFill>
                  <a:schemeClr val="dk1"/>
                </a:solidFill>
                <a:latin typeface="Helvetica Neue"/>
                <a:ea typeface="Helvetica Neue"/>
                <a:cs typeface="Helvetica Neue"/>
                <a:sym typeface="Helvetica Neue"/>
              </a:rPr>
              <a:t>150.000€</a:t>
            </a:r>
            <a:endParaRPr sz="2600" b="1" i="0" u="none" strike="noStrike" cap="none" dirty="0">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Χρηματοδότηση: </a:t>
            </a:r>
            <a:r>
              <a:rPr lang="el-GR" sz="2600" b="1" i="0" u="none" strike="noStrike" cap="none" dirty="0">
                <a:solidFill>
                  <a:schemeClr val="dk1"/>
                </a:solidFill>
                <a:latin typeface="Helvetica Neue"/>
                <a:ea typeface="Helvetica Neue"/>
                <a:cs typeface="Helvetica Neue"/>
                <a:sym typeface="Helvetica Neue"/>
              </a:rPr>
              <a:t>ΥΠΟΥΡΓΕΙΟ ΜΕΤΑΝΑΣΤEYΤΙΚΗΣ ΠΟΛΙΤΙΚΗΣ</a:t>
            </a:r>
            <a:endParaRPr sz="2600" b="1" i="0" u="none" strike="noStrike" cap="none" dirty="0">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Ανάδοχος: </a:t>
            </a:r>
            <a:r>
              <a:rPr lang="el-GR" sz="2600" b="1" i="0" u="none" strike="noStrike" cap="none" dirty="0">
                <a:solidFill>
                  <a:schemeClr val="dk1"/>
                </a:solidFill>
                <a:latin typeface="Helvetica Neue"/>
                <a:ea typeface="Helvetica Neue"/>
                <a:cs typeface="Helvetica Neue"/>
                <a:sym typeface="Helvetica Neue"/>
              </a:rPr>
              <a:t>ΠΙΣΤΕΥΟΣ ΑΕ</a:t>
            </a:r>
            <a:endParaRPr sz="2600" b="1" i="0" u="none" strike="noStrike" cap="none" dirty="0">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Έκπτωση: </a:t>
            </a:r>
            <a:r>
              <a:rPr lang="el-GR" sz="2600" b="1" i="0" u="none" strike="noStrike" cap="none" dirty="0">
                <a:solidFill>
                  <a:schemeClr val="dk1"/>
                </a:solidFill>
                <a:latin typeface="Helvetica Neue"/>
                <a:ea typeface="Helvetica Neue"/>
                <a:cs typeface="Helvetica Neue"/>
                <a:sym typeface="Helvetica Neue"/>
              </a:rPr>
              <a:t>42,30%</a:t>
            </a:r>
            <a:endParaRPr sz="2600" b="1" i="0" u="none" strike="noStrike" cap="none" dirty="0">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Κατάσταση:</a:t>
            </a:r>
            <a:r>
              <a:rPr lang="el-GR" sz="2600" b="1" i="0" u="none" strike="noStrike" cap="none" dirty="0">
                <a:solidFill>
                  <a:schemeClr val="dk1"/>
                </a:solidFill>
                <a:latin typeface="Helvetica Neue"/>
                <a:ea typeface="Helvetica Neue"/>
                <a:cs typeface="Helvetica Neue"/>
                <a:sym typeface="Helvetica Neue"/>
              </a:rPr>
              <a:t> Περαιωμένο</a:t>
            </a:r>
            <a:endParaRPr sz="2600" b="1" i="0" u="none" strike="noStrike" cap="none" dirty="0">
              <a:solidFill>
                <a:schemeClr val="dk1"/>
              </a:solidFill>
              <a:latin typeface="Helvetica Neue"/>
              <a:ea typeface="Helvetica Neue"/>
              <a:cs typeface="Helvetica Neue"/>
              <a:sym typeface="Helvetica Neue"/>
            </a:endParaRPr>
          </a:p>
          <a:p>
            <a:pPr marL="0" marR="0" lvl="0" indent="0" algn="l" rtl="0">
              <a:lnSpc>
                <a:spcPct val="90000"/>
              </a:lnSpc>
              <a:spcBef>
                <a:spcPts val="1400"/>
              </a:spcBef>
              <a:spcAft>
                <a:spcPts val="0"/>
              </a:spcAft>
              <a:buNone/>
            </a:pPr>
            <a:endParaRPr sz="2000" dirty="0">
              <a:solidFill>
                <a:schemeClr val="dk1"/>
              </a:solidFill>
              <a:latin typeface="Helvetica Neue"/>
              <a:ea typeface="Helvetica Neue"/>
              <a:cs typeface="Helvetica Neue"/>
              <a:sym typeface="Helvetica Neue"/>
            </a:endParaRPr>
          </a:p>
          <a:p>
            <a:pPr marL="0" marR="0" lvl="0" indent="0" algn="l" rtl="0">
              <a:lnSpc>
                <a:spcPct val="90000"/>
              </a:lnSpc>
              <a:spcBef>
                <a:spcPts val="1400"/>
              </a:spcBef>
              <a:spcAft>
                <a:spcPts val="0"/>
              </a:spcAft>
              <a:buNone/>
            </a:pPr>
            <a:r>
              <a:rPr lang="el-GR" sz="2000" dirty="0">
                <a:solidFill>
                  <a:schemeClr val="dk1"/>
                </a:solidFill>
                <a:latin typeface="Helvetica Neue"/>
                <a:ea typeface="Helvetica Neue"/>
                <a:cs typeface="Helvetica Neue"/>
                <a:sym typeface="Helvetica Neue"/>
              </a:rPr>
              <a:t>          (Αφορά σε επεμβάσεις στο 8ο Δημοτικό Σχολείο - Αγίας </a:t>
            </a:r>
            <a:r>
              <a:rPr lang="el-GR" sz="2000" dirty="0" err="1">
                <a:solidFill>
                  <a:schemeClr val="dk1"/>
                </a:solidFill>
                <a:latin typeface="Helvetica Neue"/>
                <a:ea typeface="Helvetica Neue"/>
                <a:cs typeface="Helvetica Neue"/>
                <a:sym typeface="Helvetica Neue"/>
              </a:rPr>
              <a:t>Άννης</a:t>
            </a:r>
            <a:r>
              <a:rPr lang="el-GR" sz="2000" dirty="0">
                <a:solidFill>
                  <a:schemeClr val="dk1"/>
                </a:solidFill>
                <a:latin typeface="Helvetica Neue"/>
                <a:ea typeface="Helvetica Neue"/>
                <a:cs typeface="Helvetica Neue"/>
                <a:sym typeface="Helvetica Neue"/>
              </a:rPr>
              <a:t> Κορίνθου)</a:t>
            </a:r>
            <a:endParaRPr sz="2000" dirty="0">
              <a:solidFill>
                <a:schemeClr val="dk1"/>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69"/>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dirty="0">
                <a:solidFill>
                  <a:schemeClr val="dk1"/>
                </a:solidFill>
                <a:latin typeface="Helvetica Neue"/>
                <a:ea typeface="Helvetica Neue"/>
                <a:cs typeface="Helvetica Neue"/>
                <a:sym typeface="Helvetica Neue"/>
              </a:rPr>
              <a:t>Εγκατάσταση φωτεινών σηματοδοτών &amp; </a:t>
            </a:r>
            <a:r>
              <a:rPr lang="el-GR" sz="3200" b="1" i="0" u="none" strike="noStrike" cap="none" dirty="0" err="1">
                <a:solidFill>
                  <a:schemeClr val="dk1"/>
                </a:solidFill>
                <a:latin typeface="Helvetica Neue"/>
                <a:ea typeface="Helvetica Neue"/>
                <a:cs typeface="Helvetica Neue"/>
                <a:sym typeface="Helvetica Neue"/>
              </a:rPr>
              <a:t>συνοδά</a:t>
            </a:r>
            <a:r>
              <a:rPr lang="el-GR" sz="3200" b="1" i="0" u="none" strike="noStrike" cap="none" dirty="0">
                <a:solidFill>
                  <a:schemeClr val="dk1"/>
                </a:solidFill>
                <a:latin typeface="Helvetica Neue"/>
                <a:ea typeface="Helvetica Neue"/>
                <a:cs typeface="Helvetica Neue"/>
                <a:sym typeface="Helvetica Neue"/>
              </a:rPr>
              <a:t> έργα βελτίωσης κόμβων Ξυλοκέριζας         </a:t>
            </a:r>
          </a:p>
          <a:p>
            <a:pPr marL="0" marR="0" lvl="0" indent="0" algn="ctr" rtl="0">
              <a:lnSpc>
                <a:spcPct val="85000"/>
              </a:lnSpc>
              <a:spcBef>
                <a:spcPts val="0"/>
              </a:spcBef>
              <a:spcAft>
                <a:spcPts val="0"/>
              </a:spcAft>
              <a:buNone/>
            </a:pPr>
            <a:r>
              <a:rPr lang="el-GR" sz="3200" b="1" i="0" u="none" strike="noStrike" cap="none" dirty="0">
                <a:solidFill>
                  <a:schemeClr val="dk1"/>
                </a:solidFill>
                <a:latin typeface="Helvetica Neue"/>
                <a:ea typeface="Helvetica Neue"/>
                <a:cs typeface="Helvetica Neue"/>
                <a:sym typeface="Helvetica Neue"/>
              </a:rPr>
              <a:t>   (Φανάρια </a:t>
            </a:r>
            <a:r>
              <a:rPr lang="el-GR" sz="3200" b="1" i="0" u="none" strike="noStrike" cap="none" dirty="0" err="1">
                <a:solidFill>
                  <a:schemeClr val="dk1"/>
                </a:solidFill>
                <a:latin typeface="Helvetica Neue"/>
                <a:ea typeface="Helvetica Neue"/>
                <a:cs typeface="Helvetica Neue"/>
                <a:sym typeface="Helvetica Neue"/>
              </a:rPr>
              <a:t>Κεχρεών</a:t>
            </a:r>
            <a:r>
              <a:rPr lang="el-GR" sz="3200" b="1" i="0" u="none" strike="noStrike" cap="none" dirty="0">
                <a:solidFill>
                  <a:schemeClr val="dk1"/>
                </a:solidFill>
                <a:latin typeface="Helvetica Neue"/>
                <a:ea typeface="Helvetica Neue"/>
                <a:cs typeface="Helvetica Neue"/>
                <a:sym typeface="Helvetica Neue"/>
              </a:rPr>
              <a:t>)</a:t>
            </a:r>
            <a:endParaRPr sz="3200" b="0" i="0" u="none" strike="noStrike" cap="none" dirty="0">
              <a:solidFill>
                <a:schemeClr val="dk1"/>
              </a:solidFill>
              <a:latin typeface="Arial"/>
              <a:ea typeface="Arial"/>
              <a:cs typeface="Arial"/>
              <a:sym typeface="Arial"/>
            </a:endParaRPr>
          </a:p>
        </p:txBody>
      </p:sp>
      <p:sp>
        <p:nvSpPr>
          <p:cNvPr id="365" name="Google Shape;365;p69"/>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 </a:t>
            </a:r>
            <a:r>
              <a:rPr lang="el-GR" sz="2600" b="1" i="0" u="none" strike="noStrike" cap="none">
                <a:solidFill>
                  <a:schemeClr val="dk1"/>
                </a:solidFill>
                <a:latin typeface="Helvetica Neue"/>
                <a:ea typeface="Helvetica Neue"/>
                <a:cs typeface="Helvetica Neue"/>
                <a:sym typeface="Helvetica Neue"/>
              </a:rPr>
              <a:t>225.806,45€</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a:t>
            </a:r>
            <a:r>
              <a:rPr lang="el-GR" sz="2600" b="1" i="0" u="none" strike="noStrike" cap="none">
                <a:solidFill>
                  <a:schemeClr val="dk1"/>
                </a:solidFill>
                <a:latin typeface="Helvetica Neue"/>
                <a:ea typeface="Helvetica Neue"/>
                <a:cs typeface="Helvetica Neue"/>
                <a:sym typeface="Helvetica Neue"/>
              </a:rPr>
              <a:t> Ίδιοι Πόροι</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 </a:t>
            </a:r>
            <a:r>
              <a:rPr lang="el-GR" sz="2600" b="1" i="0" u="none" strike="noStrike" cap="none">
                <a:solidFill>
                  <a:schemeClr val="dk1"/>
                </a:solidFill>
                <a:latin typeface="Helvetica Neue"/>
                <a:ea typeface="Helvetica Neue"/>
                <a:cs typeface="Helvetica Neue"/>
                <a:sym typeface="Helvetica Neue"/>
              </a:rPr>
              <a:t>ΠΙΣΤΕΥΟΣ ΑΕ</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Έκπτωση: </a:t>
            </a:r>
            <a:r>
              <a:rPr lang="el-GR" sz="2600" b="1" i="0" u="none" strike="noStrike" cap="none">
                <a:solidFill>
                  <a:schemeClr val="dk1"/>
                </a:solidFill>
                <a:latin typeface="Helvetica Neue"/>
                <a:ea typeface="Helvetica Neue"/>
                <a:cs typeface="Helvetica Neue"/>
                <a:sym typeface="Helvetica Neue"/>
              </a:rPr>
              <a:t>46,19%</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 </a:t>
            </a:r>
            <a:r>
              <a:rPr lang="el-GR" sz="2600" b="1" i="0" u="none" strike="noStrike" cap="none">
                <a:solidFill>
                  <a:schemeClr val="dk1"/>
                </a:solidFill>
                <a:latin typeface="Helvetica Neue"/>
                <a:ea typeface="Helvetica Neue"/>
                <a:cs typeface="Helvetica Neue"/>
                <a:sym typeface="Helvetica Neue"/>
              </a:rPr>
              <a:t>Περα</a:t>
            </a:r>
            <a:r>
              <a:rPr lang="el-GR" sz="2600" b="1">
                <a:solidFill>
                  <a:schemeClr val="dk1"/>
                </a:solidFill>
                <a:latin typeface="Helvetica Neue"/>
                <a:ea typeface="Helvetica Neue"/>
                <a:cs typeface="Helvetica Neue"/>
                <a:sym typeface="Helvetica Neue"/>
              </a:rPr>
              <a:t>ι</a:t>
            </a:r>
            <a:r>
              <a:rPr lang="el-GR" sz="2600" b="1" i="0" u="none" strike="noStrike" cap="none">
                <a:solidFill>
                  <a:schemeClr val="dk1"/>
                </a:solidFill>
                <a:latin typeface="Helvetica Neue"/>
                <a:ea typeface="Helvetica Neue"/>
                <a:cs typeface="Helvetica Neue"/>
                <a:sym typeface="Helvetica Neue"/>
              </a:rPr>
              <a:t>ωμένο</a:t>
            </a: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70"/>
          <p:cNvSpPr/>
          <p:nvPr/>
        </p:nvSpPr>
        <p:spPr>
          <a:xfrm>
            <a:off x="1097280" y="286560"/>
            <a:ext cx="10057800" cy="145020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a:solidFill>
                  <a:schemeClr val="dk1"/>
                </a:solidFill>
                <a:highlight>
                  <a:srgbClr val="FFFFFF"/>
                </a:highlight>
                <a:latin typeface="Helvetica Neue"/>
                <a:ea typeface="Helvetica Neue"/>
                <a:cs typeface="Helvetica Neue"/>
                <a:sym typeface="Helvetica Neue"/>
              </a:rPr>
              <a:t>Επισκευή παλαιού δημοτικού σχολείου                     Αγίου Βασιλείου </a:t>
            </a:r>
            <a:endParaRPr sz="3200" b="1" i="0" u="none" strike="noStrike" cap="none">
              <a:solidFill>
                <a:schemeClr val="dk1"/>
              </a:solidFill>
              <a:latin typeface="Helvetica Neue"/>
              <a:ea typeface="Helvetica Neue"/>
              <a:cs typeface="Helvetica Neue"/>
              <a:sym typeface="Helvetica Neue"/>
            </a:endParaRPr>
          </a:p>
        </p:txBody>
      </p:sp>
      <p:sp>
        <p:nvSpPr>
          <p:cNvPr id="371" name="Google Shape;371;p70"/>
          <p:cNvSpPr/>
          <p:nvPr/>
        </p:nvSpPr>
        <p:spPr>
          <a:xfrm>
            <a:off x="1097280" y="1845720"/>
            <a:ext cx="10057800" cy="402270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chemeClr val="dk1"/>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 </a:t>
            </a:r>
            <a:r>
              <a:rPr lang="el-GR" sz="2600" b="1" i="0" u="none" strike="noStrike" cap="none">
                <a:solidFill>
                  <a:schemeClr val="dk1"/>
                </a:solidFill>
                <a:latin typeface="Helvetica Neue"/>
                <a:ea typeface="Helvetica Neue"/>
                <a:cs typeface="Helvetica Neue"/>
                <a:sym typeface="Helvetica Neue"/>
              </a:rPr>
              <a:t>74.000€</a:t>
            </a:r>
            <a:endParaRPr sz="2600" b="1" i="0" u="none" strike="noStrike" cap="none">
              <a:solidFill>
                <a:schemeClr val="dk1"/>
              </a:solidFill>
            </a:endParaRPr>
          </a:p>
          <a:p>
            <a:pPr marL="91440" marR="0" lvl="0" indent="-165100" algn="l" rtl="0">
              <a:lnSpc>
                <a:spcPct val="90000"/>
              </a:lnSpc>
              <a:spcBef>
                <a:spcPts val="1400"/>
              </a:spcBef>
              <a:spcAft>
                <a:spcPts val="0"/>
              </a:spcAft>
              <a:buClr>
                <a:schemeClr val="dk1"/>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a:t>
            </a:r>
            <a:r>
              <a:rPr lang="el-GR" sz="2600" b="1">
                <a:solidFill>
                  <a:schemeClr val="dk1"/>
                </a:solidFill>
                <a:latin typeface="Helvetica Neue"/>
                <a:ea typeface="Helvetica Neue"/>
                <a:cs typeface="Helvetica Neue"/>
                <a:sym typeface="Helvetica Neue"/>
              </a:rPr>
              <a:t>Ίδιοι Πόροι</a:t>
            </a:r>
            <a:endParaRPr sz="2600" b="1">
              <a:solidFill>
                <a:schemeClr val="dk1"/>
              </a:solidFill>
            </a:endParaRPr>
          </a:p>
          <a:p>
            <a:pPr marL="91440" marR="0" lvl="0" indent="-165100" algn="l" rtl="0">
              <a:lnSpc>
                <a:spcPct val="90000"/>
              </a:lnSpc>
              <a:spcBef>
                <a:spcPts val="1400"/>
              </a:spcBef>
              <a:spcAft>
                <a:spcPts val="0"/>
              </a:spcAft>
              <a:buClr>
                <a:schemeClr val="dk1"/>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 </a:t>
            </a:r>
            <a:r>
              <a:rPr lang="el-GR" sz="2600" b="1">
                <a:solidFill>
                  <a:schemeClr val="dk1"/>
                </a:solidFill>
                <a:latin typeface="Helvetica Neue"/>
                <a:ea typeface="Helvetica Neue"/>
                <a:cs typeface="Helvetica Neue"/>
                <a:sym typeface="Helvetica Neue"/>
              </a:rPr>
              <a:t>ΕΥΦΡΟΣΥΝΗ ΣΑΡΛΑ</a:t>
            </a:r>
            <a:endParaRPr sz="2600" b="1" i="0" u="none" strike="noStrike" cap="none">
              <a:solidFill>
                <a:schemeClr val="dk1"/>
              </a:solidFill>
            </a:endParaRPr>
          </a:p>
          <a:p>
            <a:pPr marL="91440" marR="0" lvl="0" indent="-165100" algn="l" rtl="0">
              <a:lnSpc>
                <a:spcPct val="90000"/>
              </a:lnSpc>
              <a:spcBef>
                <a:spcPts val="1400"/>
              </a:spcBef>
              <a:spcAft>
                <a:spcPts val="0"/>
              </a:spcAft>
              <a:buClr>
                <a:schemeClr val="dk1"/>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a:t>
            </a:r>
            <a:r>
              <a:rPr lang="el-GR" sz="2600" b="1" i="0" u="none" strike="noStrike" cap="none">
                <a:solidFill>
                  <a:schemeClr val="dk1"/>
                </a:solidFill>
                <a:latin typeface="Helvetica Neue"/>
                <a:ea typeface="Helvetica Neue"/>
                <a:cs typeface="Helvetica Neue"/>
                <a:sym typeface="Helvetica Neue"/>
              </a:rPr>
              <a:t> </a:t>
            </a:r>
            <a:r>
              <a:rPr lang="el-GR" sz="2600" b="1">
                <a:solidFill>
                  <a:schemeClr val="dk1"/>
                </a:solidFill>
                <a:latin typeface="Helvetica Neue"/>
                <a:ea typeface="Helvetica Neue"/>
                <a:cs typeface="Helvetica Neue"/>
                <a:sym typeface="Helvetica Neue"/>
              </a:rPr>
              <a:t>Περαιωμένο</a:t>
            </a:r>
            <a:endParaRPr sz="2600" b="1" i="0" u="none" strike="noStrike" cap="none">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71"/>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Ανακατασκευή Λιθοδομών Αγιονορίου</a:t>
            </a:r>
            <a:endParaRPr sz="3200" b="0" i="0" u="none" strike="noStrike" cap="none">
              <a:solidFill>
                <a:schemeClr val="dk1"/>
              </a:solidFill>
              <a:latin typeface="Arial"/>
              <a:ea typeface="Arial"/>
              <a:cs typeface="Arial"/>
              <a:sym typeface="Arial"/>
            </a:endParaRPr>
          </a:p>
        </p:txBody>
      </p:sp>
      <p:sp>
        <p:nvSpPr>
          <p:cNvPr id="377" name="Google Shape;377;p71"/>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Προϋπολογισμός: </a:t>
            </a:r>
            <a:r>
              <a:rPr lang="el-GR" sz="2600" b="1" i="0" u="none" strike="noStrike" cap="none">
                <a:solidFill>
                  <a:schemeClr val="dk1"/>
                </a:solidFill>
                <a:latin typeface="Helvetica Neue"/>
                <a:ea typeface="Helvetica Neue"/>
                <a:cs typeface="Helvetica Neue"/>
                <a:sym typeface="Helvetica Neue"/>
              </a:rPr>
              <a:t>50.000,00€</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Χρηματοδότηση:</a:t>
            </a:r>
            <a:r>
              <a:rPr lang="el-GR" sz="2600" b="1" i="0" u="none" strike="noStrike" cap="none">
                <a:solidFill>
                  <a:schemeClr val="dk1"/>
                </a:solidFill>
                <a:latin typeface="Helvetica Neue"/>
                <a:ea typeface="Helvetica Neue"/>
                <a:cs typeface="Helvetica Neue"/>
                <a:sym typeface="Helvetica Neue"/>
              </a:rPr>
              <a:t> ΑΠΕ</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Ανάδοχος: </a:t>
            </a:r>
            <a:r>
              <a:rPr lang="el-GR" sz="2600" b="1" i="0" u="none" strike="noStrike" cap="none">
                <a:solidFill>
                  <a:schemeClr val="dk1"/>
                </a:solidFill>
                <a:latin typeface="Helvetica Neue"/>
                <a:ea typeface="Helvetica Neue"/>
                <a:cs typeface="Helvetica Neue"/>
                <a:sym typeface="Helvetica Neue"/>
              </a:rPr>
              <a:t>ΙΑΚΩΒΟΣ ΣΠΑΘΟΠΟΥΛΟΣ</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Έκπτωση: </a:t>
            </a:r>
            <a:r>
              <a:rPr lang="el-GR" sz="2600" b="1" i="0" u="none" strike="noStrike" cap="none">
                <a:solidFill>
                  <a:schemeClr val="dk1"/>
                </a:solidFill>
                <a:latin typeface="Helvetica Neue"/>
                <a:ea typeface="Helvetica Neue"/>
                <a:cs typeface="Helvetica Neue"/>
                <a:sym typeface="Helvetica Neue"/>
              </a:rPr>
              <a:t>43%</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Κατάσταση: </a:t>
            </a:r>
            <a:r>
              <a:rPr lang="el-GR" sz="2600" b="1" i="0" u="none" strike="noStrike" cap="none">
                <a:solidFill>
                  <a:schemeClr val="dk1"/>
                </a:solidFill>
                <a:latin typeface="Helvetica Neue"/>
                <a:ea typeface="Helvetica Neue"/>
                <a:cs typeface="Helvetica Neue"/>
                <a:sym typeface="Helvetica Neue"/>
              </a:rPr>
              <a:t>Περαιωμένο</a:t>
            </a:r>
            <a:endParaRPr sz="2600" b="1" i="0" u="none" strike="noStrike" cap="none">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72"/>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Ανακατασκευή Λιθοδομών Αγίου Ιωάννη 2021</a:t>
            </a:r>
            <a:endParaRPr sz="3200" b="0" i="0" u="none" strike="noStrike" cap="none">
              <a:solidFill>
                <a:schemeClr val="dk1"/>
              </a:solidFill>
              <a:latin typeface="Arial"/>
              <a:ea typeface="Arial"/>
              <a:cs typeface="Arial"/>
              <a:sym typeface="Arial"/>
            </a:endParaRPr>
          </a:p>
        </p:txBody>
      </p:sp>
      <p:sp>
        <p:nvSpPr>
          <p:cNvPr id="383" name="Google Shape;383;p72"/>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Προϋπολογισμός: </a:t>
            </a:r>
            <a:r>
              <a:rPr lang="el-GR" sz="2600" b="1" i="0" u="none" strike="noStrike" cap="none">
                <a:solidFill>
                  <a:schemeClr val="dk1"/>
                </a:solidFill>
                <a:latin typeface="Helvetica Neue"/>
                <a:ea typeface="Helvetica Neue"/>
                <a:cs typeface="Helvetica Neue"/>
                <a:sym typeface="Helvetica Neue"/>
              </a:rPr>
              <a:t>74.000,00€</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Χρηματοδότηση: </a:t>
            </a:r>
            <a:r>
              <a:rPr lang="el-GR" sz="2600" b="1" i="0" u="none" strike="noStrike" cap="none">
                <a:solidFill>
                  <a:schemeClr val="dk1"/>
                </a:solidFill>
                <a:latin typeface="Helvetica Neue"/>
                <a:ea typeface="Helvetica Neue"/>
                <a:cs typeface="Helvetica Neue"/>
                <a:sym typeface="Helvetica Neue"/>
              </a:rPr>
              <a:t>Ίδιοι Πόροι</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Ανάδοχος: </a:t>
            </a:r>
            <a:r>
              <a:rPr lang="el-GR" sz="2600" b="1" i="0" u="none" strike="noStrike" cap="none">
                <a:solidFill>
                  <a:schemeClr val="dk1"/>
                </a:solidFill>
                <a:latin typeface="Helvetica Neue"/>
                <a:ea typeface="Helvetica Neue"/>
                <a:cs typeface="Helvetica Neue"/>
                <a:sym typeface="Helvetica Neue"/>
              </a:rPr>
              <a:t>Π. ΚΕΛΛΑΡΗΣ ΑΕ</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Κατάσταση: </a:t>
            </a:r>
            <a:r>
              <a:rPr lang="el-GR" sz="2600" b="1">
                <a:solidFill>
                  <a:schemeClr val="dk1"/>
                </a:solidFill>
                <a:latin typeface="Helvetica Neue"/>
                <a:ea typeface="Helvetica Neue"/>
                <a:cs typeface="Helvetica Neue"/>
                <a:sym typeface="Helvetica Neue"/>
              </a:rPr>
              <a:t>Περαιωμένο</a:t>
            </a: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73"/>
          <p:cNvSpPr/>
          <p:nvPr/>
        </p:nvSpPr>
        <p:spPr>
          <a:xfrm>
            <a:off x="1097280" y="286560"/>
            <a:ext cx="10057800" cy="145020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a:solidFill>
                  <a:schemeClr val="dk1"/>
                </a:solidFill>
                <a:highlight>
                  <a:srgbClr val="FFFFFF"/>
                </a:highlight>
                <a:latin typeface="Helvetica Neue"/>
                <a:ea typeface="Helvetica Neue"/>
                <a:cs typeface="Helvetica Neue"/>
                <a:sym typeface="Helvetica Neue"/>
              </a:rPr>
              <a:t>Ανακατασκευή Λιθοδομών Αγιονορίου 2021</a:t>
            </a:r>
            <a:endParaRPr sz="3200" b="1" i="0" u="none" strike="noStrike" cap="none">
              <a:solidFill>
                <a:schemeClr val="dk1"/>
              </a:solidFill>
              <a:latin typeface="Helvetica Neue"/>
              <a:ea typeface="Helvetica Neue"/>
              <a:cs typeface="Helvetica Neue"/>
              <a:sym typeface="Helvetica Neue"/>
            </a:endParaRPr>
          </a:p>
        </p:txBody>
      </p:sp>
      <p:sp>
        <p:nvSpPr>
          <p:cNvPr id="389" name="Google Shape;389;p73"/>
          <p:cNvSpPr/>
          <p:nvPr/>
        </p:nvSpPr>
        <p:spPr>
          <a:xfrm>
            <a:off x="1097280" y="1845720"/>
            <a:ext cx="10057800" cy="402270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Προϋπολογισμός: </a:t>
            </a:r>
            <a:r>
              <a:rPr lang="el-GR" sz="2600" b="1" i="0" u="none" strike="noStrike" cap="none">
                <a:solidFill>
                  <a:schemeClr val="dk1"/>
                </a:solidFill>
                <a:latin typeface="Helvetica Neue"/>
                <a:ea typeface="Helvetica Neue"/>
                <a:cs typeface="Helvetica Neue"/>
                <a:sym typeface="Helvetica Neue"/>
              </a:rPr>
              <a:t>74.000,00€</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Χρηματοδότηση: </a:t>
            </a:r>
            <a:r>
              <a:rPr lang="el-GR" sz="2600" b="1">
                <a:solidFill>
                  <a:schemeClr val="dk1"/>
                </a:solidFill>
                <a:latin typeface="Helvetica Neue"/>
                <a:ea typeface="Helvetica Neue"/>
                <a:cs typeface="Helvetica Neue"/>
                <a:sym typeface="Helvetica Neue"/>
              </a:rPr>
              <a:t>ΑΠΕ</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Ανάδοχος: </a:t>
            </a:r>
            <a:r>
              <a:rPr lang="el-GR" sz="2600" b="1">
                <a:solidFill>
                  <a:schemeClr val="dk1"/>
                </a:solidFill>
                <a:latin typeface="Helvetica Neue"/>
                <a:ea typeface="Helvetica Neue"/>
                <a:cs typeface="Helvetica Neue"/>
                <a:sym typeface="Helvetica Neue"/>
              </a:rPr>
              <a:t>ΙΑΚΩΒΟΣ ΣΠΑΘΟΠΟΥΛΟΣ</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Κατάσταση: </a:t>
            </a:r>
            <a:r>
              <a:rPr lang="el-GR" sz="2600" b="1">
                <a:solidFill>
                  <a:schemeClr val="dk1"/>
                </a:solidFill>
                <a:latin typeface="Helvetica Neue"/>
                <a:ea typeface="Helvetica Neue"/>
                <a:cs typeface="Helvetica Neue"/>
                <a:sym typeface="Helvetica Neue"/>
              </a:rPr>
              <a:t>Περαιωμένο</a:t>
            </a: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74"/>
          <p:cNvSpPr/>
          <p:nvPr/>
        </p:nvSpPr>
        <p:spPr>
          <a:xfrm>
            <a:off x="1097280" y="286560"/>
            <a:ext cx="10057800" cy="145020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a:solidFill>
                  <a:schemeClr val="dk1"/>
                </a:solidFill>
                <a:latin typeface="Helvetica Neue"/>
                <a:ea typeface="Helvetica Neue"/>
                <a:cs typeface="Helvetica Neue"/>
                <a:sym typeface="Helvetica Neue"/>
              </a:rPr>
              <a:t>Επισκευή Δικτύου Άρδευσης Άσσου-Λεχαίου </a:t>
            </a:r>
            <a:endParaRPr sz="3200" b="1" i="0" u="none" strike="noStrike" cap="none">
              <a:solidFill>
                <a:schemeClr val="dk1"/>
              </a:solidFill>
              <a:latin typeface="Helvetica Neue"/>
              <a:ea typeface="Helvetica Neue"/>
              <a:cs typeface="Helvetica Neue"/>
              <a:sym typeface="Helvetica Neue"/>
            </a:endParaRPr>
          </a:p>
        </p:txBody>
      </p:sp>
      <p:sp>
        <p:nvSpPr>
          <p:cNvPr id="395" name="Google Shape;395;p74"/>
          <p:cNvSpPr/>
          <p:nvPr/>
        </p:nvSpPr>
        <p:spPr>
          <a:xfrm>
            <a:off x="1097280" y="1845720"/>
            <a:ext cx="10057800" cy="402270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Προϋπολογισμός:</a:t>
            </a:r>
            <a:r>
              <a:rPr lang="el-GR" sz="2600" b="1" i="0" u="none" strike="noStrike" cap="none">
                <a:solidFill>
                  <a:schemeClr val="dk1"/>
                </a:solidFill>
                <a:latin typeface="Helvetica Neue"/>
                <a:ea typeface="Helvetica Neue"/>
                <a:cs typeface="Helvetica Neue"/>
                <a:sym typeface="Helvetica Neue"/>
              </a:rPr>
              <a:t> 60.000,00€</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Χρηματοδότηση: </a:t>
            </a:r>
            <a:r>
              <a:rPr lang="el-GR" sz="2600" b="1" i="0" u="none" strike="noStrike" cap="none">
                <a:solidFill>
                  <a:schemeClr val="dk1"/>
                </a:solidFill>
                <a:latin typeface="Helvetica Neue"/>
                <a:ea typeface="Helvetica Neue"/>
                <a:cs typeface="Helvetica Neue"/>
                <a:sym typeface="Helvetica Neue"/>
              </a:rPr>
              <a:t>Ίδιοι Πόροι</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Ανάδοχος:</a:t>
            </a:r>
            <a:r>
              <a:rPr lang="el-GR" sz="2600" b="1" i="0" u="none" strike="noStrike" cap="none">
                <a:solidFill>
                  <a:schemeClr val="dk1"/>
                </a:solidFill>
                <a:latin typeface="Helvetica Neue"/>
                <a:ea typeface="Helvetica Neue"/>
                <a:cs typeface="Helvetica Neue"/>
                <a:sym typeface="Helvetica Neue"/>
              </a:rPr>
              <a:t> ΠΙΣΤΕΥΟΣ ΑΕ</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Κατάσταση: </a:t>
            </a:r>
            <a:r>
              <a:rPr lang="el-GR" sz="2600" b="1">
                <a:solidFill>
                  <a:schemeClr val="dk1"/>
                </a:solidFill>
                <a:latin typeface="Helvetica Neue"/>
                <a:ea typeface="Helvetica Neue"/>
                <a:cs typeface="Helvetica Neue"/>
                <a:sym typeface="Helvetica Neue"/>
              </a:rPr>
              <a:t>Περαιωμένο</a:t>
            </a: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75"/>
          <p:cNvSpPr/>
          <p:nvPr/>
        </p:nvSpPr>
        <p:spPr>
          <a:xfrm>
            <a:off x="1097280" y="286560"/>
            <a:ext cx="10057800" cy="145020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a:solidFill>
                  <a:schemeClr val="dk1"/>
                </a:solidFill>
                <a:highlight>
                  <a:srgbClr val="FFFFFF"/>
                </a:highlight>
                <a:latin typeface="Helvetica Neue"/>
                <a:ea typeface="Helvetica Neue"/>
                <a:cs typeface="Helvetica Neue"/>
                <a:sym typeface="Helvetica Neue"/>
              </a:rPr>
              <a:t>Αναπλάσεις κοινόχρηστων χώρων Δ.Ε.</a:t>
            </a:r>
            <a:endParaRPr sz="3200" b="1">
              <a:solidFill>
                <a:schemeClr val="dk1"/>
              </a:solidFill>
              <a:highlight>
                <a:srgbClr val="FFFFFF"/>
              </a:highlight>
              <a:latin typeface="Helvetica Neue"/>
              <a:ea typeface="Helvetica Neue"/>
              <a:cs typeface="Helvetica Neue"/>
              <a:sym typeface="Helvetica Neue"/>
            </a:endParaRPr>
          </a:p>
          <a:p>
            <a:pPr marL="0" marR="0" lvl="0" indent="0" algn="ctr" rtl="0">
              <a:lnSpc>
                <a:spcPct val="85000"/>
              </a:lnSpc>
              <a:spcBef>
                <a:spcPts val="0"/>
              </a:spcBef>
              <a:spcAft>
                <a:spcPts val="0"/>
              </a:spcAft>
              <a:buNone/>
            </a:pPr>
            <a:r>
              <a:rPr lang="el-GR" sz="3200" b="1">
                <a:solidFill>
                  <a:schemeClr val="dk1"/>
                </a:solidFill>
                <a:highlight>
                  <a:srgbClr val="FFFFFF"/>
                </a:highlight>
                <a:latin typeface="Helvetica Neue"/>
                <a:ea typeface="Helvetica Neue"/>
                <a:cs typeface="Helvetica Neue"/>
                <a:sym typeface="Helvetica Neue"/>
              </a:rPr>
              <a:t>Τενέας (πλην κοινότητας Αγιονορίου)</a:t>
            </a:r>
            <a:endParaRPr sz="3200" b="1">
              <a:solidFill>
                <a:schemeClr val="dk1"/>
              </a:solidFill>
              <a:latin typeface="Helvetica Neue"/>
              <a:ea typeface="Helvetica Neue"/>
              <a:cs typeface="Helvetica Neue"/>
              <a:sym typeface="Helvetica Neue"/>
            </a:endParaRPr>
          </a:p>
        </p:txBody>
      </p:sp>
      <p:sp>
        <p:nvSpPr>
          <p:cNvPr id="401" name="Google Shape;401;p75"/>
          <p:cNvSpPr/>
          <p:nvPr/>
        </p:nvSpPr>
        <p:spPr>
          <a:xfrm>
            <a:off x="1097280" y="1845720"/>
            <a:ext cx="10057800" cy="402270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Προϋπολογισμός:</a:t>
            </a:r>
            <a:r>
              <a:rPr lang="el-GR" sz="2600" b="1" i="0" u="none" strike="noStrike" cap="none">
                <a:solidFill>
                  <a:schemeClr val="dk1"/>
                </a:solidFill>
                <a:latin typeface="Helvetica Neue"/>
                <a:ea typeface="Helvetica Neue"/>
                <a:cs typeface="Helvetica Neue"/>
                <a:sym typeface="Helvetica Neue"/>
              </a:rPr>
              <a:t> 74.400,00€</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Χρηματοδότηση: </a:t>
            </a:r>
            <a:r>
              <a:rPr lang="el-GR" sz="2600" b="1" i="0" u="none" strike="noStrike" cap="none">
                <a:solidFill>
                  <a:schemeClr val="dk1"/>
                </a:solidFill>
                <a:latin typeface="Helvetica Neue"/>
                <a:ea typeface="Helvetica Neue"/>
                <a:cs typeface="Helvetica Neue"/>
                <a:sym typeface="Helvetica Neue"/>
              </a:rPr>
              <a:t>Ίδιοι Πόροι</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Ανάδοχος:</a:t>
            </a:r>
            <a:r>
              <a:rPr lang="el-GR" sz="2600" b="1" i="0" u="none" strike="noStrike" cap="none">
                <a:solidFill>
                  <a:schemeClr val="dk1"/>
                </a:solidFill>
                <a:latin typeface="Helvetica Neue"/>
                <a:ea typeface="Helvetica Neue"/>
                <a:cs typeface="Helvetica Neue"/>
                <a:sym typeface="Helvetica Neue"/>
              </a:rPr>
              <a:t> ΑΝΑΣΤΑΣΙΟΣ ΜΟΥΚΟΣ</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Κατάσταση: </a:t>
            </a:r>
            <a:r>
              <a:rPr lang="el-GR" sz="2600" b="1">
                <a:solidFill>
                  <a:schemeClr val="dk1"/>
                </a:solidFill>
                <a:latin typeface="Helvetica Neue"/>
                <a:ea typeface="Helvetica Neue"/>
                <a:cs typeface="Helvetica Neue"/>
                <a:sym typeface="Helvetica Neue"/>
              </a:rPr>
              <a:t>Περαιωμένο</a:t>
            </a:r>
            <a:endParaRPr sz="2600" b="1">
              <a:solidFill>
                <a:schemeClr val="dk1"/>
              </a:solidFill>
              <a:latin typeface="Helvetica Neue"/>
              <a:ea typeface="Helvetica Neue"/>
              <a:cs typeface="Helvetica Neue"/>
              <a:sym typeface="Helvetica Neue"/>
            </a:endParaRPr>
          </a:p>
          <a:p>
            <a:pPr marL="0" marR="0" lvl="0" indent="0" algn="l" rtl="0">
              <a:lnSpc>
                <a:spcPct val="90000"/>
              </a:lnSpc>
              <a:spcBef>
                <a:spcPts val="1400"/>
              </a:spcBef>
              <a:spcAft>
                <a:spcPts val="0"/>
              </a:spcAft>
              <a:buNone/>
            </a:pPr>
            <a:endParaRPr sz="2600" b="1">
              <a:solidFill>
                <a:schemeClr val="dk1"/>
              </a:solidFill>
              <a:latin typeface="Helvetica Neue"/>
              <a:ea typeface="Helvetica Neue"/>
              <a:cs typeface="Helvetica Neue"/>
              <a:sym typeface="Helvetica Neue"/>
            </a:endParaRPr>
          </a:p>
          <a:p>
            <a:pPr marL="0" marR="0" lvl="0" indent="0" algn="l" rtl="0">
              <a:lnSpc>
                <a:spcPct val="90000"/>
              </a:lnSpc>
              <a:spcBef>
                <a:spcPts val="1400"/>
              </a:spcBef>
              <a:spcAft>
                <a:spcPts val="0"/>
              </a:spcAft>
              <a:buNone/>
            </a:pPr>
            <a:r>
              <a:rPr lang="el-GR" sz="2000">
                <a:solidFill>
                  <a:schemeClr val="dk1"/>
                </a:solidFill>
                <a:latin typeface="Helvetica Neue"/>
                <a:ea typeface="Helvetica Neue"/>
                <a:cs typeface="Helvetica Neue"/>
                <a:sym typeface="Helvetica Neue"/>
              </a:rPr>
              <a:t>                  (Αφορά στην διαμόρφωση - συντήρηση λόφου Νικηταρά)</a:t>
            </a:r>
            <a:endParaRPr sz="2000">
              <a:solidFill>
                <a:schemeClr val="dk1"/>
              </a:solidFill>
              <a:latin typeface="Helvetica Neue"/>
              <a:ea typeface="Helvetica Neue"/>
              <a:cs typeface="Helvetica Neue"/>
              <a:sym typeface="Helvetica Neue"/>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76"/>
          <p:cNvSpPr/>
          <p:nvPr/>
        </p:nvSpPr>
        <p:spPr>
          <a:xfrm>
            <a:off x="1097280" y="286560"/>
            <a:ext cx="10057800" cy="145020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a:solidFill>
                  <a:schemeClr val="dk1"/>
                </a:solidFill>
                <a:latin typeface="Helvetica Neue"/>
                <a:ea typeface="Helvetica Neue"/>
                <a:cs typeface="Helvetica Neue"/>
                <a:sym typeface="Helvetica Neue"/>
              </a:rPr>
              <a:t>Ανάπλαση χώρου πρόσβασης κάστρου Αγιονορίου</a:t>
            </a:r>
            <a:endParaRPr sz="3200" b="1" i="0" u="none" strike="noStrike" cap="none">
              <a:solidFill>
                <a:schemeClr val="dk1"/>
              </a:solidFill>
              <a:latin typeface="Helvetica Neue"/>
              <a:ea typeface="Helvetica Neue"/>
              <a:cs typeface="Helvetica Neue"/>
              <a:sym typeface="Helvetica Neue"/>
            </a:endParaRPr>
          </a:p>
        </p:txBody>
      </p:sp>
      <p:sp>
        <p:nvSpPr>
          <p:cNvPr id="407" name="Google Shape;407;p76"/>
          <p:cNvSpPr/>
          <p:nvPr/>
        </p:nvSpPr>
        <p:spPr>
          <a:xfrm>
            <a:off x="1097280" y="1845720"/>
            <a:ext cx="10057800" cy="402270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dirty="0">
                <a:solidFill>
                  <a:schemeClr val="dk1"/>
                </a:solidFill>
                <a:latin typeface="Helvetica Neue"/>
                <a:ea typeface="Helvetica Neue"/>
                <a:cs typeface="Helvetica Neue"/>
                <a:sym typeface="Helvetica Neue"/>
              </a:rPr>
              <a:t>Προϋπολογισμός:</a:t>
            </a:r>
            <a:r>
              <a:rPr lang="el-GR" sz="2600" b="1" i="0" u="none" strike="noStrike" cap="none" dirty="0">
                <a:solidFill>
                  <a:schemeClr val="dk1"/>
                </a:solidFill>
                <a:latin typeface="Helvetica Neue"/>
                <a:ea typeface="Helvetica Neue"/>
                <a:cs typeface="Helvetica Neue"/>
                <a:sym typeface="Helvetica Neue"/>
              </a:rPr>
              <a:t> 60.000,00€</a:t>
            </a:r>
            <a:endParaRPr sz="2600" b="0" i="0" u="none" strike="noStrike" cap="none" dirty="0">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a:ea typeface="Helvetica Neue"/>
                <a:cs typeface="Helvetica Neue"/>
                <a:sym typeface="Helvetica Neue"/>
              </a:rPr>
              <a:t>Χρηματοδότηση: </a:t>
            </a:r>
            <a:r>
              <a:rPr lang="el-GR" sz="2600" b="1" i="0" u="none" strike="noStrike" cap="none" dirty="0">
                <a:solidFill>
                  <a:schemeClr val="dk1"/>
                </a:solidFill>
                <a:latin typeface="Helvetica Neue"/>
                <a:ea typeface="Helvetica Neue"/>
                <a:cs typeface="Helvetica Neue"/>
                <a:sym typeface="Helvetica Neue"/>
              </a:rPr>
              <a:t>Ίδιοι Πόροι</a:t>
            </a:r>
            <a:endParaRPr sz="2600" b="0" i="0" u="none" strike="noStrike" cap="none" dirty="0">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a:ea typeface="Helvetica Neue"/>
                <a:cs typeface="Helvetica Neue"/>
                <a:sym typeface="Helvetica Neue"/>
              </a:rPr>
              <a:t>Ανάδοχος:</a:t>
            </a:r>
            <a:r>
              <a:rPr lang="el-GR" sz="2600" b="1" i="0" u="none" strike="noStrike" cap="none" dirty="0">
                <a:solidFill>
                  <a:schemeClr val="dk1"/>
                </a:solidFill>
                <a:latin typeface="Helvetica Neue"/>
                <a:ea typeface="Helvetica Neue"/>
                <a:cs typeface="Helvetica Neue"/>
                <a:sym typeface="Helvetica Neue"/>
              </a:rPr>
              <a:t> </a:t>
            </a:r>
            <a:r>
              <a:rPr lang="el-GR" sz="2600" b="1" dirty="0">
                <a:solidFill>
                  <a:schemeClr val="dk1"/>
                </a:solidFill>
                <a:highlight>
                  <a:srgbClr val="FFFFFF"/>
                </a:highlight>
                <a:latin typeface="Helvetica Neue"/>
                <a:ea typeface="Helvetica Neue"/>
                <a:cs typeface="Helvetica Neue"/>
                <a:sym typeface="Helvetica Neue"/>
              </a:rPr>
              <a:t>Σ. ΜΑΥΡΟΥΔΗΣ – Μ. ΜΑΝΤΖΟΥΡΗΣ Ο.Ε</a:t>
            </a:r>
            <a:endParaRPr sz="2600" b="1" i="0" u="none" strike="noStrike" cap="none" dirty="0">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a:ea typeface="Helvetica Neue"/>
                <a:cs typeface="Helvetica Neue"/>
                <a:sym typeface="Helvetica Neue"/>
              </a:rPr>
              <a:t>Κατάσταση: </a:t>
            </a:r>
            <a:r>
              <a:rPr lang="el-GR" sz="2600" b="1" dirty="0">
                <a:solidFill>
                  <a:schemeClr val="dk1"/>
                </a:solidFill>
                <a:latin typeface="Helvetica Neue"/>
                <a:ea typeface="Helvetica Neue"/>
                <a:cs typeface="Helvetica Neue"/>
                <a:sym typeface="Helvetica Neue"/>
              </a:rPr>
              <a:t>Περαιωμένο</a:t>
            </a:r>
            <a:endParaRPr sz="2600" b="0" i="0" u="none" strike="noStrike" cap="none" dirty="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77"/>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4800" b="0" i="0" u="none" strike="noStrike" cap="none" dirty="0">
                <a:solidFill>
                  <a:srgbClr val="000000"/>
                </a:solidFill>
                <a:latin typeface="Helvetica Neue"/>
                <a:ea typeface="Helvetica Neue"/>
                <a:cs typeface="Helvetica Neue"/>
                <a:sym typeface="Helvetica Neue"/>
              </a:rPr>
              <a:t>Απολογισμός Πεπραγμένων</a:t>
            </a:r>
            <a:endParaRPr sz="4800" b="0" i="0" u="none" strike="noStrike" cap="none" dirty="0">
              <a:latin typeface="Arial"/>
              <a:ea typeface="Arial"/>
              <a:cs typeface="Arial"/>
              <a:sym typeface="Arial"/>
            </a:endParaRPr>
          </a:p>
        </p:txBody>
      </p:sp>
      <p:sp>
        <p:nvSpPr>
          <p:cNvPr id="413" name="Google Shape;413;p77"/>
          <p:cNvSpPr/>
          <p:nvPr/>
        </p:nvSpPr>
        <p:spPr>
          <a:xfrm>
            <a:off x="342360" y="1845360"/>
            <a:ext cx="4949280" cy="4022640"/>
          </a:xfrm>
          <a:prstGeom prst="rect">
            <a:avLst/>
          </a:prstGeom>
          <a:noFill/>
          <a:ln>
            <a:noFill/>
          </a:ln>
        </p:spPr>
        <p:txBody>
          <a:bodyPr spcFirstLastPara="1" wrap="square" lIns="0" tIns="45000" rIns="0" bIns="45000" anchor="t" anchorCtr="0">
            <a:noAutofit/>
          </a:bodyPr>
          <a:lstStyle/>
          <a:p>
            <a:pPr marL="457200" lvl="0" indent="-355600" algn="l" rtl="0">
              <a:lnSpc>
                <a:spcPct val="90000"/>
              </a:lnSpc>
              <a:spcBef>
                <a:spcPts val="0"/>
              </a:spcBef>
              <a:spcAft>
                <a:spcPts val="0"/>
              </a:spcAft>
              <a:buClr>
                <a:schemeClr val="accent1"/>
              </a:buClr>
              <a:buSzPts val="2000"/>
              <a:buFont typeface="Helvetica Neue"/>
              <a:buChar char=" "/>
            </a:pPr>
            <a:r>
              <a:rPr lang="el-GR" sz="2000" b="1">
                <a:solidFill>
                  <a:schemeClr val="dk1"/>
                </a:solidFill>
                <a:latin typeface="Helvetica Neue"/>
                <a:ea typeface="Helvetica Neue"/>
                <a:cs typeface="Helvetica Neue"/>
                <a:sym typeface="Helvetica Neue"/>
              </a:rPr>
              <a:t>Έργα που Παρελήφθησαν από την προηγούμενη δημοτική αρχή, και:</a:t>
            </a:r>
            <a:endParaRPr sz="2000">
              <a:solidFill>
                <a:schemeClr val="dk1"/>
              </a:solidFill>
              <a:latin typeface="Helvetica Neue"/>
              <a:ea typeface="Helvetica Neue"/>
              <a:cs typeface="Helvetica Neue"/>
              <a:sym typeface="Helvetica Neue"/>
            </a:endParaRPr>
          </a:p>
          <a:p>
            <a:pPr marL="914400" lvl="1" indent="-342900" algn="l" rtl="0">
              <a:lnSpc>
                <a:spcPct val="90000"/>
              </a:lnSpc>
              <a:spcBef>
                <a:spcPts val="402"/>
              </a:spcBef>
              <a:spcAft>
                <a:spcPts val="0"/>
              </a:spcAft>
              <a:buClr>
                <a:srgbClr val="0070C0"/>
              </a:buClr>
              <a:buSzPts val="1800"/>
              <a:buFont typeface="Noto Sans Symbols"/>
              <a:buChar char="❖"/>
            </a:pPr>
            <a:r>
              <a:rPr lang="el-GR" sz="1800">
                <a:solidFill>
                  <a:schemeClr val="dk1"/>
                </a:solidFill>
                <a:latin typeface="Helvetica Neue"/>
                <a:ea typeface="Helvetica Neue"/>
                <a:cs typeface="Helvetica Neue"/>
                <a:sym typeface="Helvetica Neue"/>
              </a:rPr>
              <a:t>Ολοκληρώθηκαν μεταξύ 01/09/2021 και 31/08/2022,</a:t>
            </a:r>
            <a:endParaRPr sz="1800">
              <a:solidFill>
                <a:schemeClr val="dk1"/>
              </a:solidFill>
              <a:latin typeface="Helvetica Neue"/>
              <a:ea typeface="Helvetica Neue"/>
              <a:cs typeface="Helvetica Neue"/>
              <a:sym typeface="Helvetica Neue"/>
            </a:endParaRPr>
          </a:p>
          <a:p>
            <a:pPr marL="914400" lvl="1" indent="-342900" algn="l" rtl="0">
              <a:lnSpc>
                <a:spcPct val="90000"/>
              </a:lnSpc>
              <a:spcBef>
                <a:spcPts val="601"/>
              </a:spcBef>
              <a:spcAft>
                <a:spcPts val="0"/>
              </a:spcAft>
              <a:buClr>
                <a:srgbClr val="0070C0"/>
              </a:buClr>
              <a:buSzPts val="1800"/>
              <a:buFont typeface="Noto Sans Symbols"/>
              <a:buChar char="❖"/>
            </a:pPr>
            <a:r>
              <a:rPr lang="el-GR" sz="1800">
                <a:solidFill>
                  <a:schemeClr val="dk1"/>
                </a:solidFill>
                <a:latin typeface="Helvetica Neue"/>
                <a:ea typeface="Helvetica Neue"/>
                <a:cs typeface="Helvetica Neue"/>
                <a:sym typeface="Helvetica Neue"/>
              </a:rPr>
              <a:t>Η εκτέλεσή τους συνεχίζεται.</a:t>
            </a:r>
            <a:endParaRPr sz="1800">
              <a:solidFill>
                <a:schemeClr val="dk1"/>
              </a:solidFill>
              <a:latin typeface="Helvetica Neue"/>
              <a:ea typeface="Helvetica Neue"/>
              <a:cs typeface="Helvetica Neue"/>
              <a:sym typeface="Helvetica Neue"/>
            </a:endParaRPr>
          </a:p>
          <a:p>
            <a:pPr marL="914400" lvl="0" indent="0" algn="l" rtl="0">
              <a:lnSpc>
                <a:spcPct val="90000"/>
              </a:lnSpc>
              <a:spcBef>
                <a:spcPts val="601"/>
              </a:spcBef>
              <a:spcAft>
                <a:spcPts val="0"/>
              </a:spcAft>
              <a:buNone/>
            </a:pPr>
            <a:endParaRPr sz="18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a:p>
            <a:pPr marL="91440" marR="0" lvl="0" indent="-127000" algn="l" rtl="0">
              <a:lnSpc>
                <a:spcPct val="90000"/>
              </a:lnSpc>
              <a:spcBef>
                <a:spcPts val="0"/>
              </a:spcBef>
              <a:spcAft>
                <a:spcPts val="0"/>
              </a:spcAft>
              <a:buSzPts val="2000"/>
              <a:buFont typeface="Helvetica Neue"/>
              <a:buChar char=" "/>
            </a:pPr>
            <a:endParaRPr sz="2000" b="1">
              <a:latin typeface="Helvetica Neue"/>
              <a:ea typeface="Helvetica Neue"/>
              <a:cs typeface="Helvetica Neue"/>
              <a:sym typeface="Helvetica Neue"/>
            </a:endParaRPr>
          </a:p>
        </p:txBody>
      </p:sp>
      <p:sp>
        <p:nvSpPr>
          <p:cNvPr id="414" name="Google Shape;414;p77"/>
          <p:cNvSpPr/>
          <p:nvPr/>
        </p:nvSpPr>
        <p:spPr>
          <a:xfrm>
            <a:off x="5506560" y="1845360"/>
            <a:ext cx="6342120" cy="4022640"/>
          </a:xfrm>
          <a:prstGeom prst="rect">
            <a:avLst/>
          </a:prstGeom>
          <a:noFill/>
          <a:ln>
            <a:noFill/>
          </a:ln>
        </p:spPr>
        <p:txBody>
          <a:bodyPr spcFirstLastPara="1" wrap="square" lIns="0" tIns="45000" rIns="0" bIns="45000" anchor="t" anchorCtr="0">
            <a:noAutofit/>
          </a:bodyPr>
          <a:lstStyle/>
          <a:p>
            <a:pPr marL="91440" lvl="0" indent="-127000" algn="l" rtl="0">
              <a:lnSpc>
                <a:spcPct val="90000"/>
              </a:lnSpc>
              <a:spcBef>
                <a:spcPts val="0"/>
              </a:spcBef>
              <a:spcAft>
                <a:spcPts val="0"/>
              </a:spcAft>
              <a:buClr>
                <a:schemeClr val="accent1"/>
              </a:buClr>
              <a:buSzPts val="2000"/>
              <a:buFont typeface="Helvetica Neue"/>
              <a:buChar char=" "/>
            </a:pPr>
            <a:r>
              <a:rPr lang="el-GR" sz="2000" b="1" dirty="0">
                <a:solidFill>
                  <a:schemeClr val="dk1"/>
                </a:solidFill>
                <a:latin typeface="Helvetica Neue"/>
                <a:ea typeface="Helvetica Neue"/>
                <a:cs typeface="Helvetica Neue"/>
                <a:sym typeface="Helvetica Neue"/>
              </a:rPr>
              <a:t>Έργα που Σχεδιάστηκαν από την παρούσα Δημοτική Αρχή, και:</a:t>
            </a:r>
            <a:endParaRPr sz="2000" dirty="0">
              <a:solidFill>
                <a:schemeClr val="dk1"/>
              </a:solidFill>
              <a:latin typeface="Helvetica Neue"/>
              <a:ea typeface="Helvetica Neue"/>
              <a:cs typeface="Helvetica Neue"/>
              <a:sym typeface="Helvetica Neue"/>
            </a:endParaRPr>
          </a:p>
          <a:p>
            <a:pPr marL="384120" lvl="1" indent="-182159" algn="l" rtl="0">
              <a:lnSpc>
                <a:spcPct val="90000"/>
              </a:lnSpc>
              <a:spcBef>
                <a:spcPts val="402"/>
              </a:spcBef>
              <a:spcAft>
                <a:spcPts val="0"/>
              </a:spcAft>
              <a:buClr>
                <a:srgbClr val="0070C0"/>
              </a:buClr>
              <a:buSzPts val="1800"/>
              <a:buFont typeface="Helvetica Neue"/>
              <a:buChar char="❖"/>
            </a:pPr>
            <a:r>
              <a:rPr lang="el-GR" sz="1800" dirty="0">
                <a:solidFill>
                  <a:schemeClr val="dk1"/>
                </a:solidFill>
                <a:latin typeface="Helvetica Neue"/>
                <a:ea typeface="Helvetica Neue"/>
                <a:cs typeface="Helvetica Neue"/>
                <a:sym typeface="Helvetica Neue"/>
              </a:rPr>
              <a:t>Ολοκληρώθηκαν, μεταξύ  01/09/2021 και 31/08/2022,</a:t>
            </a:r>
            <a:endParaRPr sz="1800" dirty="0">
              <a:solidFill>
                <a:schemeClr val="dk1"/>
              </a:solidFill>
              <a:latin typeface="Helvetica Neue"/>
              <a:ea typeface="Helvetica Neue"/>
              <a:cs typeface="Helvetica Neue"/>
              <a:sym typeface="Helvetica Neue"/>
            </a:endParaRPr>
          </a:p>
          <a:p>
            <a:pPr marL="384120" lvl="1" indent="-194859" algn="l" rtl="0">
              <a:lnSpc>
                <a:spcPct val="90000"/>
              </a:lnSpc>
              <a:spcBef>
                <a:spcPts val="601"/>
              </a:spcBef>
              <a:spcAft>
                <a:spcPts val="0"/>
              </a:spcAft>
              <a:buClr>
                <a:srgbClr val="0000FF"/>
              </a:buClr>
              <a:buSzPts val="2000"/>
              <a:buFont typeface="Noto Sans Symbols"/>
              <a:buChar char="❖"/>
            </a:pPr>
            <a:r>
              <a:rPr lang="el-GR" sz="2000" b="1" dirty="0">
                <a:solidFill>
                  <a:srgbClr val="0000FF"/>
                </a:solidFill>
                <a:latin typeface="Helvetica Neue"/>
                <a:ea typeface="Helvetica Neue"/>
                <a:cs typeface="Helvetica Neue"/>
                <a:sym typeface="Helvetica Neue"/>
              </a:rPr>
              <a:t>Βρίσκονται σε φάση υλοποίησης,</a:t>
            </a:r>
            <a:endParaRPr sz="2000" b="1" dirty="0">
              <a:solidFill>
                <a:srgbClr val="0000FF"/>
              </a:solidFill>
              <a:latin typeface="Helvetica Neue"/>
              <a:ea typeface="Helvetica Neue"/>
              <a:cs typeface="Helvetica Neue"/>
              <a:sym typeface="Helvetica Neue"/>
            </a:endParaRPr>
          </a:p>
          <a:p>
            <a:pPr marL="384120" lvl="1" indent="-182159" algn="l" rtl="0">
              <a:lnSpc>
                <a:spcPct val="90000"/>
              </a:lnSpc>
              <a:spcBef>
                <a:spcPts val="601"/>
              </a:spcBef>
              <a:spcAft>
                <a:spcPts val="0"/>
              </a:spcAft>
              <a:buClr>
                <a:srgbClr val="0070C0"/>
              </a:buClr>
              <a:buSzPts val="1800"/>
              <a:buFont typeface="Noto Sans Symbols"/>
              <a:buChar char="❖"/>
            </a:pPr>
            <a:r>
              <a:rPr lang="el-GR" sz="1800" dirty="0">
                <a:solidFill>
                  <a:schemeClr val="dk1"/>
                </a:solidFill>
                <a:latin typeface="Helvetica Neue"/>
                <a:ea typeface="Helvetica Neue"/>
                <a:cs typeface="Helvetica Neue"/>
                <a:sym typeface="Helvetica Neue"/>
              </a:rPr>
              <a:t>Βρίσκονται σε φάση δημοπράτησης ή </a:t>
            </a:r>
            <a:r>
              <a:rPr lang="el-GR" sz="1800" dirty="0" err="1">
                <a:solidFill>
                  <a:schemeClr val="dk1"/>
                </a:solidFill>
                <a:latin typeface="Helvetica Neue"/>
                <a:ea typeface="Helvetica Neue"/>
                <a:cs typeface="Helvetica Neue"/>
                <a:sym typeface="Helvetica Neue"/>
              </a:rPr>
              <a:t>συμβασιοποίησης</a:t>
            </a:r>
            <a:r>
              <a:rPr lang="el-GR" sz="1800" dirty="0">
                <a:solidFill>
                  <a:schemeClr val="dk1"/>
                </a:solidFill>
                <a:latin typeface="Helvetica Neue"/>
                <a:ea typeface="Helvetica Neue"/>
                <a:cs typeface="Helvetica Neue"/>
                <a:sym typeface="Helvetica Neue"/>
              </a:rPr>
              <a:t>.</a:t>
            </a:r>
            <a:endParaRPr sz="1800" dirty="0">
              <a:solidFill>
                <a:schemeClr val="dk1"/>
              </a:solidFill>
              <a:latin typeface="Helvetica Neue"/>
              <a:ea typeface="Helvetica Neue"/>
              <a:cs typeface="Helvetica Neue"/>
              <a:sym typeface="Helvetica Neue"/>
            </a:endParaRPr>
          </a:p>
          <a:p>
            <a:pPr marL="201240" lvl="0" indent="0" algn="l" rtl="0">
              <a:lnSpc>
                <a:spcPct val="90000"/>
              </a:lnSpc>
              <a:spcBef>
                <a:spcPts val="601"/>
              </a:spcBef>
              <a:spcAft>
                <a:spcPts val="0"/>
              </a:spcAft>
              <a:buClr>
                <a:schemeClr val="dk1"/>
              </a:buClr>
              <a:buSzPts val="1100"/>
              <a:buFont typeface="Arial"/>
              <a:buNone/>
            </a:pPr>
            <a:endParaRPr sz="1800" dirty="0">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sz="1800" dirty="0">
              <a:solidFill>
                <a:schemeClr val="dk1"/>
              </a:solidFill>
              <a:latin typeface="Helvetica Neue"/>
              <a:ea typeface="Helvetica Neue"/>
              <a:cs typeface="Helvetica Neue"/>
              <a:sym typeface="Helvetica Neue"/>
            </a:endParaRPr>
          </a:p>
          <a:p>
            <a:pPr marL="201240" marR="0" lvl="0" indent="0" algn="l" rtl="0">
              <a:lnSpc>
                <a:spcPct val="90000"/>
              </a:lnSpc>
              <a:spcBef>
                <a:spcPts val="601"/>
              </a:spcBef>
              <a:spcAft>
                <a:spcPts val="0"/>
              </a:spcAft>
              <a:buNone/>
            </a:pPr>
            <a:endParaRPr sz="2000" b="1" dirty="0">
              <a:latin typeface="Helvetica Neue"/>
              <a:ea typeface="Helvetica Neue"/>
              <a:cs typeface="Helvetica Neue"/>
              <a:sym typeface="Helvetica Neue"/>
            </a:endParaRPr>
          </a:p>
        </p:txBody>
      </p:sp>
      <p:sp>
        <p:nvSpPr>
          <p:cNvPr id="415" name="Google Shape;415;p77"/>
          <p:cNvSpPr/>
          <p:nvPr/>
        </p:nvSpPr>
        <p:spPr>
          <a:xfrm>
            <a:off x="781920" y="5322960"/>
            <a:ext cx="3633900" cy="853500"/>
          </a:xfrm>
          <a:prstGeom prst="rect">
            <a:avLst/>
          </a:prstGeom>
          <a:noFill/>
          <a:ln>
            <a:noFill/>
          </a:ln>
        </p:spPr>
        <p:txBody>
          <a:bodyPr spcFirstLastPara="1" wrap="square" lIns="25550" tIns="25550" rIns="25550" bIns="25550" anchor="ctr" anchorCtr="0">
            <a:noAutofit/>
          </a:bodyPr>
          <a:lstStyle/>
          <a:p>
            <a:pPr marL="0" marR="0" lvl="0" indent="0" algn="l" rtl="0">
              <a:lnSpc>
                <a:spcPct val="120000"/>
              </a:lnSpc>
              <a:spcBef>
                <a:spcPts val="0"/>
              </a:spcBef>
              <a:spcAft>
                <a:spcPts val="0"/>
              </a:spcAft>
              <a:buNone/>
            </a:pPr>
            <a:r>
              <a:rPr lang="el-GR" sz="1600" b="1" i="0" u="none" strike="noStrike" cap="none">
                <a:solidFill>
                  <a:srgbClr val="0070C0"/>
                </a:solidFill>
                <a:latin typeface="Helvetica Neue"/>
                <a:ea typeface="Helvetica Neue"/>
                <a:cs typeface="Helvetica Neue"/>
                <a:sym typeface="Helvetica Neue"/>
              </a:rPr>
              <a:t>Γιώργος Σπ. Πούρος</a:t>
            </a:r>
            <a:endParaRPr sz="1600" b="0" i="0" u="none" strike="noStrike" cap="none">
              <a:latin typeface="Arial"/>
              <a:ea typeface="Arial"/>
              <a:cs typeface="Arial"/>
              <a:sym typeface="Arial"/>
            </a:endParaRPr>
          </a:p>
          <a:p>
            <a:pPr marL="0" marR="0" lvl="0" indent="0" algn="l" rtl="0">
              <a:lnSpc>
                <a:spcPct val="120000"/>
              </a:lnSpc>
              <a:spcBef>
                <a:spcPts val="0"/>
              </a:spcBef>
              <a:spcAft>
                <a:spcPts val="0"/>
              </a:spcAft>
              <a:buNone/>
            </a:pPr>
            <a:r>
              <a:rPr lang="el-GR" sz="1400" b="1" i="0" u="none" strike="noStrike" cap="none">
                <a:solidFill>
                  <a:srgbClr val="0070C0"/>
                </a:solidFill>
                <a:latin typeface="Helvetica Neue"/>
                <a:ea typeface="Helvetica Neue"/>
                <a:cs typeface="Helvetica Neue"/>
                <a:sym typeface="Helvetica Neue"/>
              </a:rPr>
              <a:t>Αναπληρωτής Δήμαρχος</a:t>
            </a:r>
            <a:endParaRPr sz="1400" b="0" i="0" u="none" strike="noStrike" cap="none">
              <a:latin typeface="Arial"/>
              <a:ea typeface="Arial"/>
              <a:cs typeface="Arial"/>
              <a:sym typeface="Arial"/>
            </a:endParaRPr>
          </a:p>
          <a:p>
            <a:pPr marL="0" marR="0" lvl="0" indent="0" algn="l" rtl="0">
              <a:lnSpc>
                <a:spcPct val="120000"/>
              </a:lnSpc>
              <a:spcBef>
                <a:spcPts val="0"/>
              </a:spcBef>
              <a:spcAft>
                <a:spcPts val="0"/>
              </a:spcAft>
              <a:buNone/>
            </a:pPr>
            <a:r>
              <a:rPr lang="el-GR" sz="1400" b="1" i="0" u="none" strike="noStrike" cap="none">
                <a:solidFill>
                  <a:srgbClr val="0070C0"/>
                </a:solidFill>
                <a:latin typeface="Helvetica Neue"/>
                <a:ea typeface="Helvetica Neue"/>
                <a:cs typeface="Helvetica Neue"/>
                <a:sym typeface="Helvetica Neue"/>
              </a:rPr>
              <a:t>Αντιδήμαρχος Τεχνικών Υπηρεσιών</a:t>
            </a:r>
            <a:endParaRPr sz="1400" b="0" i="0" u="none" strike="noStrike" cap="none">
              <a:latin typeface="Arial"/>
              <a:ea typeface="Arial"/>
              <a:cs typeface="Arial"/>
              <a:sym typeface="Arial"/>
            </a:endParaRPr>
          </a:p>
        </p:txBody>
      </p:sp>
      <p:pic>
        <p:nvPicPr>
          <p:cNvPr id="416" name="Google Shape;416;p77" descr="Αρχείο:Δηλωτικό σήμα Κορινθίων.png - Βικιπαίδεια"/>
          <p:cNvPicPr preferRelativeResize="0"/>
          <p:nvPr/>
        </p:nvPicPr>
        <p:blipFill rotWithShape="1">
          <a:blip r:embed="rId3">
            <a:alphaModFix/>
          </a:blip>
          <a:srcRect/>
          <a:stretch/>
        </p:blipFill>
        <p:spPr>
          <a:xfrm>
            <a:off x="10473287" y="177840"/>
            <a:ext cx="1004400" cy="1375920"/>
          </a:xfrm>
          <a:prstGeom prst="rect">
            <a:avLst/>
          </a:prstGeom>
          <a:noFill/>
          <a:ln>
            <a:noFill/>
          </a:ln>
        </p:spPr>
      </p:pic>
      <p:sp>
        <p:nvSpPr>
          <p:cNvPr id="417" name="Google Shape;417;p77"/>
          <p:cNvSpPr/>
          <p:nvPr/>
        </p:nvSpPr>
        <p:spPr>
          <a:xfrm>
            <a:off x="699360" y="106200"/>
            <a:ext cx="2929800" cy="388500"/>
          </a:xfrm>
          <a:prstGeom prst="rect">
            <a:avLst/>
          </a:prstGeom>
          <a:noFill/>
          <a:ln>
            <a:noFill/>
          </a:ln>
        </p:spPr>
        <p:txBody>
          <a:bodyPr spcFirstLastPara="1" wrap="square" lIns="25550" tIns="25550" rIns="25550" bIns="25550" anchor="ctr" anchorCtr="0">
            <a:noAutofit/>
          </a:bodyPr>
          <a:lstStyle/>
          <a:p>
            <a:pPr marL="0" marR="0" lvl="0" indent="0" algn="l" rtl="0">
              <a:lnSpc>
                <a:spcPct val="120000"/>
              </a:lnSpc>
              <a:spcBef>
                <a:spcPts val="0"/>
              </a:spcBef>
              <a:spcAft>
                <a:spcPts val="0"/>
              </a:spcAft>
              <a:buNone/>
            </a:pPr>
            <a:r>
              <a:rPr lang="el-GR" sz="1850" b="1" i="0" u="none" strike="noStrike" cap="none">
                <a:solidFill>
                  <a:srgbClr val="0070C0"/>
                </a:solidFill>
                <a:latin typeface="Helvetica Neue"/>
                <a:ea typeface="Helvetica Neue"/>
                <a:cs typeface="Helvetica Neue"/>
                <a:sym typeface="Helvetica Neue"/>
              </a:rPr>
              <a:t>Ετήσιος Απολογισμός</a:t>
            </a:r>
            <a:endParaRPr sz="1850" b="0" i="0" u="none" strike="noStrike" cap="non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3"/>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2400" b="1" i="0" u="none" strike="noStrike" cap="none">
                <a:solidFill>
                  <a:schemeClr val="dk1"/>
                </a:solidFill>
                <a:latin typeface="Helvetica Neue"/>
                <a:ea typeface="Helvetica Neue"/>
                <a:cs typeface="Helvetica Neue"/>
                <a:sym typeface="Helvetica Neue"/>
              </a:rPr>
              <a:t>Αποκατάσταση ζημιών των οδικών υποδομών και των συνοδών τους υδραυλικών έργων στις Δ. Ε. Άσσου Λεχαίου και Τενέας του Δήμου Κορινθίων, Περιφερειακής Ενότητας Κορινθίας, που επλήγη από τη φυσική καταστροφή της 29ης και 30ης Σεπτεμβρίου 2018</a:t>
            </a:r>
            <a:endParaRPr sz="2400" b="1" i="0" u="none" strike="noStrike" cap="none">
              <a:solidFill>
                <a:schemeClr val="dk1"/>
              </a:solidFill>
            </a:endParaRPr>
          </a:p>
        </p:txBody>
      </p:sp>
      <p:sp>
        <p:nvSpPr>
          <p:cNvPr id="201" name="Google Shape;201;p43"/>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 </a:t>
            </a:r>
            <a:r>
              <a:rPr lang="el-GR" sz="2600" b="1" i="0" u="none" strike="noStrike" cap="none">
                <a:solidFill>
                  <a:schemeClr val="dk1"/>
                </a:solidFill>
                <a:latin typeface="Helvetica Neue Light"/>
                <a:ea typeface="Helvetica Neue Light"/>
                <a:cs typeface="Helvetica Neue Light"/>
                <a:sym typeface="Helvetica Neue Light"/>
              </a:rPr>
              <a:t>850.000€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 </a:t>
            </a:r>
            <a:r>
              <a:rPr lang="el-GR" sz="2600" b="1" i="0" u="none" strike="noStrike" cap="none">
                <a:solidFill>
                  <a:schemeClr val="dk1"/>
                </a:solidFill>
                <a:latin typeface="Helvetica Neue Light"/>
                <a:ea typeface="Helvetica Neue Light"/>
                <a:cs typeface="Helvetica Neue Light"/>
                <a:sym typeface="Helvetica Neue Light"/>
              </a:rPr>
              <a:t>ΠΔΕ ΣΑΕ 871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 </a:t>
            </a:r>
            <a:r>
              <a:rPr lang="el-GR" sz="2600" b="1" i="0" u="none" strike="noStrike" cap="none">
                <a:solidFill>
                  <a:schemeClr val="dk1"/>
                </a:solidFill>
                <a:latin typeface="Helvetica Neue Light"/>
                <a:ea typeface="Helvetica Neue Light"/>
                <a:cs typeface="Helvetica Neue Light"/>
                <a:sym typeface="Helvetica Neue Light"/>
              </a:rPr>
              <a:t>ΓΕΩΓΕΝΕΣΙΣ ΑΕ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Έκπτωση</a:t>
            </a:r>
            <a:r>
              <a:rPr lang="el-GR" sz="2600" b="1" i="0" u="none" strike="noStrike" cap="none">
                <a:solidFill>
                  <a:schemeClr val="dk1"/>
                </a:solidFill>
                <a:latin typeface="Helvetica Neue Light"/>
                <a:ea typeface="Helvetica Neue Light"/>
                <a:cs typeface="Helvetica Neue Light"/>
                <a:sym typeface="Helvetica Neue Light"/>
              </a:rPr>
              <a:t> 11,45%</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 </a:t>
            </a:r>
            <a:r>
              <a:rPr lang="el-GR" sz="2600" b="1" i="0" u="none" strike="noStrike" cap="none">
                <a:solidFill>
                  <a:schemeClr val="dk1"/>
                </a:solidFill>
                <a:latin typeface="Helvetica Neue"/>
                <a:ea typeface="Helvetica Neue"/>
                <a:cs typeface="Helvetica Neue"/>
                <a:sym typeface="Helvetica Neue"/>
              </a:rPr>
              <a:t>Περαιωμένο</a:t>
            </a:r>
            <a:endParaRPr sz="2600" b="1" i="0" u="none" strike="noStrike" cap="none">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78"/>
          <p:cNvSpPr/>
          <p:nvPr/>
        </p:nvSpPr>
        <p:spPr>
          <a:xfrm>
            <a:off x="1097280" y="286560"/>
            <a:ext cx="10057800" cy="145020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a:solidFill>
                  <a:schemeClr val="dk1"/>
                </a:solidFill>
                <a:latin typeface="Helvetica Neue"/>
                <a:ea typeface="Helvetica Neue"/>
                <a:cs typeface="Helvetica Neue"/>
                <a:sym typeface="Helvetica Neue"/>
              </a:rPr>
              <a:t>Ανακατασκευή Λιθοδομών Αγιονορίου 2022</a:t>
            </a:r>
            <a:endParaRPr sz="3200" b="1" i="0" u="none" strike="noStrike" cap="none">
              <a:solidFill>
                <a:schemeClr val="dk1"/>
              </a:solidFill>
              <a:latin typeface="Helvetica Neue"/>
              <a:ea typeface="Helvetica Neue"/>
              <a:cs typeface="Helvetica Neue"/>
              <a:sym typeface="Helvetica Neue"/>
            </a:endParaRPr>
          </a:p>
        </p:txBody>
      </p:sp>
      <p:sp>
        <p:nvSpPr>
          <p:cNvPr id="423" name="Google Shape;423;p78"/>
          <p:cNvSpPr/>
          <p:nvPr/>
        </p:nvSpPr>
        <p:spPr>
          <a:xfrm>
            <a:off x="1097280" y="1845720"/>
            <a:ext cx="10057800" cy="402270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 </a:t>
            </a:r>
            <a:r>
              <a:rPr lang="el-GR" sz="2600" b="1" i="0" u="none" strike="noStrike" cap="none">
                <a:solidFill>
                  <a:schemeClr val="dk1"/>
                </a:solidFill>
                <a:latin typeface="Helvetica Neue"/>
                <a:ea typeface="Helvetica Neue"/>
                <a:cs typeface="Helvetica Neue"/>
                <a:sym typeface="Helvetica Neue"/>
              </a:rPr>
              <a:t>74.400€</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 </a:t>
            </a:r>
            <a:r>
              <a:rPr lang="el-GR" sz="2600" b="1">
                <a:solidFill>
                  <a:schemeClr val="dk1"/>
                </a:solidFill>
                <a:latin typeface="Helvetica Neue"/>
                <a:ea typeface="Helvetica Neue"/>
                <a:cs typeface="Helvetica Neue"/>
                <a:sym typeface="Helvetica Neue"/>
              </a:rPr>
              <a:t>ΑΠΕ</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 </a:t>
            </a:r>
            <a:r>
              <a:rPr lang="el-GR" sz="2600" b="1">
                <a:solidFill>
                  <a:schemeClr val="dk1"/>
                </a:solidFill>
                <a:latin typeface="Helvetica Neue"/>
                <a:ea typeface="Helvetica Neue"/>
                <a:cs typeface="Helvetica Neue"/>
                <a:sym typeface="Helvetica Neue"/>
              </a:rPr>
              <a:t>ΚΕΤΕΜ ΑΕ</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a:t>
            </a:r>
            <a:r>
              <a:rPr lang="el-GR" sz="2600" b="1" i="0" u="none" strike="noStrike" cap="none">
                <a:solidFill>
                  <a:schemeClr val="dk1"/>
                </a:solidFill>
                <a:latin typeface="Helvetica Neue"/>
                <a:ea typeface="Helvetica Neue"/>
                <a:cs typeface="Helvetica Neue"/>
                <a:sym typeface="Helvetica Neue"/>
              </a:rPr>
              <a:t> Εκτέλεση εργασιών κατά 90%</a:t>
            </a:r>
            <a:endParaRPr sz="2600" b="1" i="0" u="none" strike="noStrike" cap="none">
              <a:solidFill>
                <a:schemeClr val="dk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79"/>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Αναπλάσεις κοινοχρήστων χώρων επέκτασης σχεδίου πόλεως Κορίνθου 2020</a:t>
            </a:r>
            <a:endParaRPr sz="3200" b="1" i="0" u="none" strike="noStrike" cap="none">
              <a:solidFill>
                <a:schemeClr val="dk1"/>
              </a:solidFill>
            </a:endParaRPr>
          </a:p>
        </p:txBody>
      </p:sp>
      <p:sp>
        <p:nvSpPr>
          <p:cNvPr id="429" name="Google Shape;429;p79"/>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dirty="0">
                <a:solidFill>
                  <a:schemeClr val="dk1"/>
                </a:solidFill>
                <a:latin typeface="Helvetica Neue"/>
                <a:ea typeface="Helvetica Neue"/>
                <a:cs typeface="Helvetica Neue"/>
                <a:sym typeface="Helvetica Neue"/>
              </a:rPr>
              <a:t>Προϋπολογισμός: </a:t>
            </a:r>
            <a:r>
              <a:rPr lang="el-GR" sz="2600" b="1" i="0" u="none" strike="noStrike" cap="none" dirty="0">
                <a:solidFill>
                  <a:schemeClr val="dk1"/>
                </a:solidFill>
                <a:latin typeface="Helvetica Neue"/>
                <a:ea typeface="Helvetica Neue"/>
                <a:cs typeface="Helvetica Neue"/>
                <a:sym typeface="Helvetica Neue"/>
              </a:rPr>
              <a:t>1.160.000€</a:t>
            </a:r>
            <a:endParaRPr sz="2600" b="0" i="0" u="none" strike="noStrike" cap="none" dirty="0">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a:ea typeface="Helvetica Neue"/>
                <a:cs typeface="Helvetica Neue"/>
                <a:sym typeface="Helvetica Neue"/>
              </a:rPr>
              <a:t>Χρηματοδότηση: </a:t>
            </a:r>
            <a:r>
              <a:rPr lang="el-GR" sz="2600" b="1" i="0" u="none" strike="noStrike" cap="none" dirty="0">
                <a:solidFill>
                  <a:schemeClr val="dk1"/>
                </a:solidFill>
                <a:latin typeface="Helvetica Neue"/>
                <a:ea typeface="Helvetica Neue"/>
                <a:cs typeface="Helvetica Neue"/>
                <a:sym typeface="Helvetica Neue"/>
              </a:rPr>
              <a:t>ΕΣΠΑ (ΕΥΔ Πελοποννήσου + ΕΤΠΑ) </a:t>
            </a:r>
            <a:endParaRPr sz="2600" b="1" i="0" u="none" strike="noStrike" cap="none" dirty="0">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Helvetica Neue"/>
              <a:buChar char="❖"/>
            </a:pPr>
            <a:r>
              <a:rPr lang="el-GR" sz="2600" dirty="0">
                <a:solidFill>
                  <a:schemeClr val="dk1"/>
                </a:solidFill>
                <a:latin typeface="Helvetica Neue"/>
                <a:ea typeface="Helvetica Neue"/>
                <a:cs typeface="Helvetica Neue"/>
                <a:sym typeface="Helvetica Neue"/>
              </a:rPr>
              <a:t>Ανάδοχος:</a:t>
            </a:r>
            <a:r>
              <a:rPr lang="el-GR" sz="2600" b="1" dirty="0">
                <a:solidFill>
                  <a:schemeClr val="dk1"/>
                </a:solidFill>
                <a:latin typeface="Helvetica Neue"/>
                <a:ea typeface="Helvetica Neue"/>
                <a:cs typeface="Helvetica Neue"/>
                <a:sym typeface="Helvetica Neue"/>
              </a:rPr>
              <a:t> ΠΙΣΤΕΥΟΣ ΑΕ</a:t>
            </a:r>
            <a:endParaRPr sz="2600" b="1" dirty="0">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Helvetica Neue"/>
              <a:buChar char="❖"/>
            </a:pPr>
            <a:r>
              <a:rPr lang="el-GR" sz="2600" dirty="0">
                <a:solidFill>
                  <a:schemeClr val="dk1"/>
                </a:solidFill>
                <a:latin typeface="Helvetica Neue"/>
                <a:ea typeface="Helvetica Neue"/>
                <a:cs typeface="Helvetica Neue"/>
                <a:sym typeface="Helvetica Neue"/>
              </a:rPr>
              <a:t>Έκπτωση:</a:t>
            </a:r>
            <a:r>
              <a:rPr lang="el-GR" sz="2600" b="1" dirty="0">
                <a:solidFill>
                  <a:schemeClr val="dk1"/>
                </a:solidFill>
                <a:latin typeface="Helvetica Neue"/>
                <a:ea typeface="Helvetica Neue"/>
                <a:cs typeface="Helvetica Neue"/>
                <a:sym typeface="Helvetica Neue"/>
              </a:rPr>
              <a:t> 48,48%</a:t>
            </a:r>
            <a:endParaRPr sz="2600" b="1" dirty="0">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a:ea typeface="Helvetica Neue"/>
                <a:cs typeface="Helvetica Neue"/>
                <a:sym typeface="Helvetica Neue"/>
              </a:rPr>
              <a:t>Κατάσταση: </a:t>
            </a:r>
            <a:r>
              <a:rPr lang="el-GR" sz="2600" b="1" i="0" u="none" strike="noStrike" cap="none" dirty="0">
                <a:solidFill>
                  <a:schemeClr val="dk1"/>
                </a:solidFill>
                <a:latin typeface="Helvetica Neue"/>
                <a:ea typeface="Helvetica Neue"/>
                <a:cs typeface="Helvetica Neue"/>
                <a:sym typeface="Helvetica Neue"/>
              </a:rPr>
              <a:t>Εκτ</a:t>
            </a:r>
            <a:r>
              <a:rPr lang="el-GR" sz="2600" b="1" dirty="0">
                <a:solidFill>
                  <a:schemeClr val="dk1"/>
                </a:solidFill>
                <a:latin typeface="Helvetica Neue"/>
                <a:ea typeface="Helvetica Neue"/>
                <a:cs typeface="Helvetica Neue"/>
                <a:sym typeface="Helvetica Neue"/>
              </a:rPr>
              <a:t>έλεση εργασιών κατά 85%</a:t>
            </a:r>
            <a:endParaRPr sz="2600" b="1" i="0" u="none" strike="noStrike" cap="none" dirty="0">
              <a:solidFill>
                <a:schemeClr val="dk1"/>
              </a:solidFill>
            </a:endParaRPr>
          </a:p>
          <a:p>
            <a:pPr marL="91440" marR="0" lvl="0" indent="-90719" algn="ctr" rtl="0">
              <a:lnSpc>
                <a:spcPct val="90000"/>
              </a:lnSpc>
              <a:spcBef>
                <a:spcPts val="1400"/>
              </a:spcBef>
              <a:spcAft>
                <a:spcPts val="0"/>
              </a:spcAft>
              <a:buNone/>
            </a:pPr>
            <a:r>
              <a:rPr lang="el-GR" sz="2000" b="1" i="0" u="none" strike="noStrike" cap="none" dirty="0">
                <a:solidFill>
                  <a:schemeClr val="dk1"/>
                </a:solidFill>
                <a:latin typeface="Helvetica Neue"/>
                <a:ea typeface="Helvetica Neue"/>
                <a:cs typeface="Helvetica Neue"/>
                <a:sym typeface="Helvetica Neue"/>
              </a:rPr>
              <a:t>   </a:t>
            </a:r>
            <a:r>
              <a:rPr lang="el-GR" sz="2000" dirty="0">
                <a:solidFill>
                  <a:schemeClr val="dk1"/>
                </a:solidFill>
                <a:latin typeface="Helvetica Neue"/>
                <a:ea typeface="Helvetica Neue"/>
                <a:cs typeface="Helvetica Neue"/>
                <a:sym typeface="Helvetica Neue"/>
              </a:rPr>
              <a:t>(</a:t>
            </a:r>
            <a:r>
              <a:rPr lang="el-GR" sz="2000" b="0" i="0" u="none" strike="noStrike" cap="none" dirty="0">
                <a:solidFill>
                  <a:schemeClr val="dk1"/>
                </a:solidFill>
                <a:latin typeface="Helvetica Neue"/>
                <a:ea typeface="Helvetica Neue"/>
                <a:cs typeface="Helvetica Neue"/>
                <a:sym typeface="Helvetica Neue"/>
              </a:rPr>
              <a:t>Αφορά σε δύο (2) πλατείες στην Κόρινθο,                                                                                    Πλατεία </a:t>
            </a:r>
            <a:r>
              <a:rPr lang="el-GR" sz="2000" b="0" i="0" u="none" strike="noStrike" cap="none" dirty="0" err="1">
                <a:solidFill>
                  <a:schemeClr val="dk1"/>
                </a:solidFill>
                <a:latin typeface="Helvetica Neue"/>
                <a:ea typeface="Helvetica Neue"/>
                <a:cs typeface="Helvetica Neue"/>
                <a:sym typeface="Helvetica Neue"/>
              </a:rPr>
              <a:t>Ορφέως</a:t>
            </a:r>
            <a:r>
              <a:rPr lang="el-GR" sz="2000" b="0" i="0" u="none" strike="noStrike" cap="none" dirty="0">
                <a:solidFill>
                  <a:schemeClr val="dk1"/>
                </a:solidFill>
                <a:latin typeface="Helvetica Neue"/>
                <a:ea typeface="Helvetica Neue"/>
                <a:cs typeface="Helvetica Neue"/>
                <a:sym typeface="Helvetica Neue"/>
              </a:rPr>
              <a:t> - Άγιος Γεώργιος και Φιλοθέη)</a:t>
            </a:r>
            <a:endParaRPr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80"/>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Συντήρηση σχολικών κτιρίων Δήμου Κορινθίων 2021 </a:t>
            </a:r>
            <a:endParaRPr sz="3200" b="1" i="0" u="none" strike="noStrike" cap="none">
              <a:solidFill>
                <a:schemeClr val="dk1"/>
              </a:solidFill>
            </a:endParaRPr>
          </a:p>
        </p:txBody>
      </p:sp>
      <p:sp>
        <p:nvSpPr>
          <p:cNvPr id="435" name="Google Shape;435;p80"/>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 </a:t>
            </a:r>
            <a:r>
              <a:rPr lang="el-GR" sz="2600" b="1" i="0" u="none" strike="noStrike" cap="none">
                <a:solidFill>
                  <a:schemeClr val="dk1"/>
                </a:solidFill>
                <a:latin typeface="Helvetica Neue"/>
                <a:ea typeface="Helvetica Neue"/>
                <a:cs typeface="Helvetica Neue"/>
                <a:sym typeface="Helvetica Neue"/>
              </a:rPr>
              <a:t>747.149,63€</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 </a:t>
            </a:r>
            <a:r>
              <a:rPr lang="el-GR" sz="2600" b="1" i="0" u="none" strike="noStrike" cap="none">
                <a:solidFill>
                  <a:schemeClr val="dk1"/>
                </a:solidFill>
                <a:latin typeface="Helvetica Neue"/>
                <a:ea typeface="Helvetica Neue"/>
                <a:cs typeface="Helvetica Neue"/>
                <a:sym typeface="Helvetica Neue"/>
              </a:rPr>
              <a:t>ΣΑΤΑ Σχολικών Κτηρίων</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 </a:t>
            </a:r>
            <a:r>
              <a:rPr lang="el-GR" sz="2600" b="1" i="0" u="none" strike="noStrike" cap="none">
                <a:solidFill>
                  <a:schemeClr val="dk1"/>
                </a:solidFill>
                <a:latin typeface="Helvetica Neue"/>
                <a:ea typeface="Helvetica Neue"/>
                <a:cs typeface="Helvetica Neue"/>
                <a:sym typeface="Helvetica Neue"/>
              </a:rPr>
              <a:t>ΟΔΟΓΕΝΕΣΙΣ ΙΚΕ</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Έκπτωση: </a:t>
            </a:r>
            <a:r>
              <a:rPr lang="el-GR" sz="2600" b="1" i="0" u="none" strike="noStrike" cap="none">
                <a:solidFill>
                  <a:schemeClr val="dk1"/>
                </a:solidFill>
                <a:latin typeface="Helvetica Neue"/>
                <a:ea typeface="Helvetica Neue"/>
                <a:cs typeface="Helvetica Neue"/>
                <a:sym typeface="Helvetica Neue"/>
              </a:rPr>
              <a:t>45,84%</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a:t>
            </a:r>
            <a:r>
              <a:rPr lang="el-GR" sz="2600" b="1" i="0" u="none" strike="noStrike" cap="none">
                <a:solidFill>
                  <a:schemeClr val="dk1"/>
                </a:solidFill>
                <a:latin typeface="Helvetica Neue"/>
                <a:ea typeface="Helvetica Neue"/>
                <a:cs typeface="Helvetica Neue"/>
                <a:sym typeface="Helvetica Neue"/>
              </a:rPr>
              <a:t> Εκτέλεση εργασιών κατά 70%</a:t>
            </a:r>
            <a:endParaRPr sz="2600" b="1" i="0" u="none" strike="noStrike" cap="none">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81"/>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Ανακατασκευή Λιθοδομών Στεφανίου 2021</a:t>
            </a:r>
            <a:endParaRPr sz="3200" b="1" i="0" u="none" strike="noStrike" cap="none">
              <a:solidFill>
                <a:schemeClr val="dk1"/>
              </a:solidFill>
            </a:endParaRPr>
          </a:p>
        </p:txBody>
      </p:sp>
      <p:sp>
        <p:nvSpPr>
          <p:cNvPr id="441" name="Google Shape;441;p81"/>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 </a:t>
            </a:r>
            <a:r>
              <a:rPr lang="el-GR" sz="2600" b="1" i="0" u="none" strike="noStrike" cap="none">
                <a:solidFill>
                  <a:schemeClr val="dk1"/>
                </a:solidFill>
                <a:latin typeface="Helvetica Neue"/>
                <a:ea typeface="Helvetica Neue"/>
                <a:cs typeface="Helvetica Neue"/>
                <a:sym typeface="Helvetica Neue"/>
              </a:rPr>
              <a:t>218.314€</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a:t>
            </a:r>
            <a:r>
              <a:rPr lang="el-GR" sz="2600" b="1" i="0" u="none" strike="noStrike" cap="none">
                <a:solidFill>
                  <a:schemeClr val="dk1"/>
                </a:solidFill>
                <a:latin typeface="Helvetica Neue"/>
                <a:ea typeface="Helvetica Neue"/>
                <a:cs typeface="Helvetica Neue"/>
                <a:sym typeface="Helvetica Neue"/>
              </a:rPr>
              <a:t> ΑΠΕ </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 </a:t>
            </a:r>
            <a:r>
              <a:rPr lang="el-GR" sz="2600" b="1" i="0" u="none" strike="noStrike" cap="none">
                <a:solidFill>
                  <a:schemeClr val="dk1"/>
                </a:solidFill>
                <a:latin typeface="Helvetica Neue"/>
                <a:ea typeface="Helvetica Neue"/>
                <a:cs typeface="Helvetica Neue"/>
                <a:sym typeface="Helvetica Neue"/>
              </a:rPr>
              <a:t>ΠΙΣΤΕΥΟΣ ΑΕ</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Έκπτωση: </a:t>
            </a:r>
            <a:r>
              <a:rPr lang="el-GR" sz="2600" b="1" i="0" u="none" strike="noStrike" cap="none">
                <a:solidFill>
                  <a:schemeClr val="dk1"/>
                </a:solidFill>
                <a:latin typeface="Helvetica Neue"/>
                <a:ea typeface="Helvetica Neue"/>
                <a:cs typeface="Helvetica Neue"/>
                <a:sym typeface="Helvetica Neue"/>
              </a:rPr>
              <a:t>43,39%</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a:t>
            </a:r>
            <a:r>
              <a:rPr lang="el-GR" sz="2600" b="1" i="0" u="none" strike="noStrike" cap="none">
                <a:solidFill>
                  <a:schemeClr val="dk1"/>
                </a:solidFill>
                <a:latin typeface="Helvetica Neue"/>
                <a:ea typeface="Helvetica Neue"/>
                <a:cs typeface="Helvetica Neue"/>
                <a:sym typeface="Helvetica Neue"/>
              </a:rPr>
              <a:t> </a:t>
            </a:r>
            <a:r>
              <a:rPr lang="el-GR" sz="2600" b="1">
                <a:solidFill>
                  <a:schemeClr val="dk1"/>
                </a:solidFill>
                <a:latin typeface="Helvetica Neue"/>
                <a:ea typeface="Helvetica Neue"/>
                <a:cs typeface="Helvetica Neue"/>
                <a:sym typeface="Helvetica Neue"/>
              </a:rPr>
              <a:t>Εκτέλεση εργασιών κατά 60%</a:t>
            </a:r>
            <a:endParaRPr sz="2600" b="1" i="0" u="none" strike="noStrike" cap="none">
              <a:solidFill>
                <a:schemeClr val="dk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82"/>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Συντήρηση Δημοτικών Κτηρίων</a:t>
            </a:r>
            <a:endParaRPr sz="3200" b="0" i="0" u="none" strike="noStrike" cap="none">
              <a:solidFill>
                <a:schemeClr val="dk1"/>
              </a:solidFill>
              <a:latin typeface="Arial"/>
              <a:ea typeface="Arial"/>
              <a:cs typeface="Arial"/>
              <a:sym typeface="Arial"/>
            </a:endParaRPr>
          </a:p>
        </p:txBody>
      </p:sp>
      <p:sp>
        <p:nvSpPr>
          <p:cNvPr id="447" name="Google Shape;447;p82"/>
          <p:cNvSpPr/>
          <p:nvPr/>
        </p:nvSpPr>
        <p:spPr>
          <a:xfrm>
            <a:off x="1097280" y="1845720"/>
            <a:ext cx="1023552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i="0" u="none" strike="noStrike" cap="none" dirty="0">
                <a:solidFill>
                  <a:schemeClr val="dk1"/>
                </a:solidFill>
                <a:latin typeface="Helvetica Neue"/>
                <a:ea typeface="Helvetica Neue"/>
                <a:cs typeface="Helvetica Neue"/>
                <a:sym typeface="Helvetica Neue"/>
              </a:rPr>
              <a:t>Προϋπολογισμός: </a:t>
            </a:r>
            <a:r>
              <a:rPr lang="el-GR" sz="2600" b="1" i="0" u="none" strike="noStrike" cap="none" dirty="0">
                <a:solidFill>
                  <a:schemeClr val="dk1"/>
                </a:solidFill>
                <a:latin typeface="Helvetica Neue"/>
                <a:ea typeface="Helvetica Neue"/>
                <a:cs typeface="Helvetica Neue"/>
                <a:sym typeface="Helvetica Neue"/>
              </a:rPr>
              <a:t>650.486,46€</a:t>
            </a:r>
            <a:endParaRPr sz="2600" b="1" i="0" u="none" strike="noStrike" cap="none" dirty="0">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i="0" u="none" strike="noStrike" cap="none" dirty="0">
                <a:solidFill>
                  <a:schemeClr val="dk1"/>
                </a:solidFill>
                <a:latin typeface="Helvetica Neue"/>
                <a:ea typeface="Helvetica Neue"/>
                <a:cs typeface="Helvetica Neue"/>
                <a:sym typeface="Helvetica Neue"/>
              </a:rPr>
              <a:t>Χρηματοδότηση: </a:t>
            </a:r>
            <a:r>
              <a:rPr lang="el-GR" sz="2600" b="1" i="0" u="none" strike="noStrike" cap="none" dirty="0">
                <a:solidFill>
                  <a:schemeClr val="dk1"/>
                </a:solidFill>
                <a:latin typeface="Helvetica Neue"/>
                <a:ea typeface="Helvetica Neue"/>
                <a:cs typeface="Helvetica Neue"/>
                <a:sym typeface="Helvetica Neue"/>
              </a:rPr>
              <a:t>ΣΑΤΑ + Ίδιοι Πόροι</a:t>
            </a:r>
            <a:endParaRPr sz="2600" b="1" i="0" u="none" strike="noStrike" cap="none" dirty="0">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i="0" u="none" strike="noStrike" cap="none" dirty="0">
                <a:solidFill>
                  <a:schemeClr val="dk1"/>
                </a:solidFill>
                <a:latin typeface="Helvetica Neue"/>
                <a:ea typeface="Helvetica Neue"/>
                <a:cs typeface="Helvetica Neue"/>
                <a:sym typeface="Helvetica Neue"/>
              </a:rPr>
              <a:t>Ανάδοχος: </a:t>
            </a:r>
            <a:r>
              <a:rPr lang="el-GR" sz="2600" b="1" i="0" u="none" strike="noStrike" cap="none" dirty="0">
                <a:solidFill>
                  <a:schemeClr val="dk1"/>
                </a:solidFill>
                <a:latin typeface="Helvetica Neue"/>
                <a:ea typeface="Helvetica Neue"/>
                <a:cs typeface="Helvetica Neue"/>
                <a:sym typeface="Helvetica Neue"/>
              </a:rPr>
              <a:t>ΓΕΩΓΕΝΕΣΙΣ ΑΕ</a:t>
            </a:r>
            <a:endParaRPr sz="2600" b="1" i="0" u="none" strike="noStrike" cap="none" dirty="0">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i="0" u="none" strike="noStrike" cap="none" dirty="0">
                <a:solidFill>
                  <a:schemeClr val="dk1"/>
                </a:solidFill>
                <a:latin typeface="Helvetica Neue"/>
                <a:ea typeface="Helvetica Neue"/>
                <a:cs typeface="Helvetica Neue"/>
                <a:sym typeface="Helvetica Neue"/>
              </a:rPr>
              <a:t>Έκπτωση: </a:t>
            </a:r>
            <a:r>
              <a:rPr lang="el-GR" sz="2600" b="1" i="0" u="none" strike="noStrike" cap="none" dirty="0">
                <a:solidFill>
                  <a:schemeClr val="dk1"/>
                </a:solidFill>
                <a:latin typeface="Helvetica Neue"/>
                <a:ea typeface="Helvetica Neue"/>
                <a:cs typeface="Helvetica Neue"/>
                <a:sym typeface="Helvetica Neue"/>
              </a:rPr>
              <a:t>46,43%</a:t>
            </a:r>
            <a:endParaRPr sz="2600" b="1" i="0" u="none" strike="noStrike" cap="none" dirty="0">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i="0" u="none" strike="noStrike" cap="none" dirty="0">
                <a:solidFill>
                  <a:schemeClr val="dk1"/>
                </a:solidFill>
                <a:latin typeface="Helvetica Neue"/>
                <a:ea typeface="Helvetica Neue"/>
                <a:cs typeface="Helvetica Neue"/>
                <a:sym typeface="Helvetica Neue"/>
              </a:rPr>
              <a:t>Κατάσταση: ΄</a:t>
            </a:r>
            <a:r>
              <a:rPr lang="el-GR" sz="2600" b="1" dirty="0" err="1">
                <a:solidFill>
                  <a:schemeClr val="dk1"/>
                </a:solidFill>
                <a:latin typeface="Helvetica Neue"/>
                <a:ea typeface="Helvetica Neue"/>
                <a:cs typeface="Helvetica Neue"/>
                <a:sym typeface="Helvetica Neue"/>
              </a:rPr>
              <a:t>Εναρξη</a:t>
            </a:r>
            <a:r>
              <a:rPr lang="el-GR" sz="2600" b="1" dirty="0">
                <a:solidFill>
                  <a:schemeClr val="dk1"/>
                </a:solidFill>
                <a:latin typeface="Helvetica Neue"/>
                <a:ea typeface="Helvetica Neue"/>
                <a:cs typeface="Helvetica Neue"/>
                <a:sym typeface="Helvetica Neue"/>
              </a:rPr>
              <a:t> εργασιών 08/2022</a:t>
            </a:r>
            <a:endParaRPr sz="2600" b="1" i="0" u="none" strike="noStrike" cap="none" dirty="0">
              <a:solidFill>
                <a:schemeClr val="dk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83"/>
          <p:cNvSpPr/>
          <p:nvPr/>
        </p:nvSpPr>
        <p:spPr>
          <a:xfrm>
            <a:off x="1097280" y="286560"/>
            <a:ext cx="10057800" cy="145020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dirty="0">
                <a:solidFill>
                  <a:schemeClr val="dk1"/>
                </a:solidFill>
                <a:latin typeface="Helvetica Neue"/>
                <a:ea typeface="Helvetica Neue"/>
                <a:cs typeface="Helvetica Neue"/>
                <a:sym typeface="Helvetica Neue"/>
              </a:rPr>
              <a:t>Ανάπλαση κοινοχρήστων χώρων Δ.Ε. Σαρωνικού </a:t>
            </a:r>
          </a:p>
          <a:p>
            <a:pPr marL="0" marR="0" lvl="0" indent="0" algn="ctr" rtl="0">
              <a:lnSpc>
                <a:spcPct val="85000"/>
              </a:lnSpc>
              <a:spcBef>
                <a:spcPts val="0"/>
              </a:spcBef>
              <a:spcAft>
                <a:spcPts val="0"/>
              </a:spcAft>
              <a:buNone/>
            </a:pPr>
            <a:r>
              <a:rPr lang="el-GR" sz="3200" b="1" dirty="0">
                <a:solidFill>
                  <a:schemeClr val="dk1"/>
                </a:solidFill>
                <a:latin typeface="Helvetica Neue"/>
                <a:ea typeface="Helvetica Neue"/>
                <a:cs typeface="Helvetica Neue"/>
                <a:sym typeface="Helvetica Neue"/>
              </a:rPr>
              <a:t>(πλην κοινότητας </a:t>
            </a:r>
            <a:r>
              <a:rPr lang="el-GR" sz="3200" b="1" dirty="0" err="1">
                <a:solidFill>
                  <a:schemeClr val="dk1"/>
                </a:solidFill>
                <a:latin typeface="Helvetica Neue"/>
                <a:ea typeface="Helvetica Neue"/>
                <a:cs typeface="Helvetica Neue"/>
                <a:sym typeface="Helvetica Neue"/>
              </a:rPr>
              <a:t>Κατακαλίου</a:t>
            </a:r>
            <a:r>
              <a:rPr lang="el-GR" sz="3200" b="1" dirty="0">
                <a:solidFill>
                  <a:schemeClr val="dk1"/>
                </a:solidFill>
                <a:latin typeface="Helvetica Neue"/>
                <a:ea typeface="Helvetica Neue"/>
                <a:cs typeface="Helvetica Neue"/>
                <a:sym typeface="Helvetica Neue"/>
              </a:rPr>
              <a:t>)</a:t>
            </a:r>
            <a:endParaRPr sz="3200" b="1" i="0" u="none" strike="noStrike" cap="none" dirty="0">
              <a:solidFill>
                <a:schemeClr val="dk1"/>
              </a:solidFill>
              <a:latin typeface="Helvetica Neue"/>
              <a:ea typeface="Helvetica Neue"/>
              <a:cs typeface="Helvetica Neue"/>
              <a:sym typeface="Helvetica Neue"/>
            </a:endParaRPr>
          </a:p>
        </p:txBody>
      </p:sp>
      <p:sp>
        <p:nvSpPr>
          <p:cNvPr id="453" name="Google Shape;453;p83"/>
          <p:cNvSpPr/>
          <p:nvPr/>
        </p:nvSpPr>
        <p:spPr>
          <a:xfrm>
            <a:off x="1097280" y="1845720"/>
            <a:ext cx="10057800" cy="402270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Προϋπολογισμός:</a:t>
            </a:r>
            <a:r>
              <a:rPr lang="el-GR" sz="2600" b="1" i="0" u="none" strike="noStrike" cap="none">
                <a:solidFill>
                  <a:schemeClr val="dk1"/>
                </a:solidFill>
                <a:latin typeface="Helvetica Neue"/>
                <a:ea typeface="Helvetica Neue"/>
                <a:cs typeface="Helvetica Neue"/>
                <a:sym typeface="Helvetica Neue"/>
              </a:rPr>
              <a:t> 147.000,00€</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Χρηματοδότηση:</a:t>
            </a:r>
            <a:r>
              <a:rPr lang="el-GR" sz="2600" b="1" i="0" u="none" strike="noStrike" cap="none">
                <a:solidFill>
                  <a:schemeClr val="dk1"/>
                </a:solidFill>
                <a:latin typeface="Helvetica Neue"/>
                <a:ea typeface="Helvetica Neue"/>
                <a:cs typeface="Helvetica Neue"/>
                <a:sym typeface="Helvetica Neue"/>
              </a:rPr>
              <a:t> Ι.Π. + ΣΑΤΑ</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Ανάδοχος: </a:t>
            </a:r>
            <a:r>
              <a:rPr lang="el-GR" sz="2600" b="1" i="0" u="none" strike="noStrike" cap="none">
                <a:solidFill>
                  <a:schemeClr val="dk1"/>
                </a:solidFill>
                <a:latin typeface="Helvetica Neue"/>
                <a:ea typeface="Helvetica Neue"/>
                <a:cs typeface="Helvetica Neue"/>
                <a:sym typeface="Helvetica Neue"/>
              </a:rPr>
              <a:t>ΠΙΣΤΕΥΟΣ ΑΕ</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Έκπτωση: </a:t>
            </a:r>
            <a:r>
              <a:rPr lang="el-GR" sz="2600" b="1" i="0" u="none" strike="noStrike" cap="none">
                <a:solidFill>
                  <a:schemeClr val="dk1"/>
                </a:solidFill>
                <a:latin typeface="Helvetica Neue"/>
                <a:ea typeface="Helvetica Neue"/>
                <a:cs typeface="Helvetica Neue"/>
                <a:sym typeface="Helvetica Neue"/>
              </a:rPr>
              <a:t>41,82%</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Κατάσταση:</a:t>
            </a:r>
            <a:r>
              <a:rPr lang="el-GR" sz="2600" b="1" i="0" u="none" strike="noStrike" cap="none">
                <a:solidFill>
                  <a:schemeClr val="dk1"/>
                </a:solidFill>
                <a:latin typeface="Helvetica Neue"/>
                <a:ea typeface="Helvetica Neue"/>
                <a:cs typeface="Helvetica Neue"/>
                <a:sym typeface="Helvetica Neue"/>
              </a:rPr>
              <a:t> Προς εγκατάσταση εργολάβου</a:t>
            </a:r>
            <a:endParaRPr sz="2600" b="1">
              <a:solidFill>
                <a:schemeClr val="dk1"/>
              </a:solidFill>
              <a:latin typeface="Helvetica Neue"/>
              <a:ea typeface="Helvetica Neue"/>
              <a:cs typeface="Helvetica Neue"/>
              <a:sym typeface="Helvetica Neue"/>
            </a:endParaRPr>
          </a:p>
          <a:p>
            <a:pPr marL="0" marR="0" lvl="0" indent="0" algn="l" rtl="0">
              <a:lnSpc>
                <a:spcPct val="90000"/>
              </a:lnSpc>
              <a:spcBef>
                <a:spcPts val="1400"/>
              </a:spcBef>
              <a:spcAft>
                <a:spcPts val="0"/>
              </a:spcAft>
              <a:buNone/>
            </a:pPr>
            <a:r>
              <a:rPr lang="el-GR" sz="2000">
                <a:solidFill>
                  <a:schemeClr val="dk1"/>
                </a:solidFill>
                <a:latin typeface="Helvetica Neue"/>
                <a:ea typeface="Helvetica Neue"/>
                <a:cs typeface="Helvetica Neue"/>
                <a:sym typeface="Helvetica Neue"/>
              </a:rPr>
              <a:t>                 </a:t>
            </a:r>
            <a:endParaRPr sz="2000">
              <a:solidFill>
                <a:schemeClr val="dk1"/>
              </a:solidFill>
              <a:latin typeface="Helvetica Neue"/>
              <a:ea typeface="Helvetica Neue"/>
              <a:cs typeface="Helvetica Neue"/>
              <a:sym typeface="Helvetica Neue"/>
            </a:endParaRPr>
          </a:p>
          <a:p>
            <a:pPr marL="0" marR="0" lvl="0" indent="0" algn="l" rtl="0">
              <a:lnSpc>
                <a:spcPct val="90000"/>
              </a:lnSpc>
              <a:spcBef>
                <a:spcPts val="1400"/>
              </a:spcBef>
              <a:spcAft>
                <a:spcPts val="0"/>
              </a:spcAft>
              <a:buNone/>
            </a:pPr>
            <a:r>
              <a:rPr lang="el-GR" sz="2000">
                <a:solidFill>
                  <a:schemeClr val="dk1"/>
                </a:solidFill>
                <a:latin typeface="Helvetica Neue"/>
                <a:ea typeface="Helvetica Neue"/>
                <a:cs typeface="Helvetica Neue"/>
                <a:sym typeface="Helvetica Neue"/>
              </a:rPr>
              <a:t>                (Αφορά στην ανάπλαση πλατείας Αθικίων και του πέριξ χώρου)</a:t>
            </a:r>
            <a:endParaRPr sz="2000">
              <a:solidFill>
                <a:schemeClr val="dk1"/>
              </a:solidFill>
              <a:latin typeface="Helvetica Neue"/>
              <a:ea typeface="Helvetica Neue"/>
              <a:cs typeface="Helvetica Neue"/>
              <a:sym typeface="Helvetica Neue"/>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84"/>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Ανάπλαση Πεζοδρομίων Δ.Ε. Άσσου-Λεχαίου</a:t>
            </a:r>
            <a:endParaRPr sz="3200" b="0" i="0" u="none" strike="noStrike" cap="none">
              <a:solidFill>
                <a:schemeClr val="dk1"/>
              </a:solidFill>
              <a:latin typeface="Arial"/>
              <a:ea typeface="Arial"/>
              <a:cs typeface="Arial"/>
              <a:sym typeface="Arial"/>
            </a:endParaRPr>
          </a:p>
        </p:txBody>
      </p:sp>
      <p:sp>
        <p:nvSpPr>
          <p:cNvPr id="459" name="Google Shape;459;p84"/>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Προϋπολογισμός: </a:t>
            </a:r>
            <a:r>
              <a:rPr lang="el-GR" sz="2600" b="1" i="0" u="none" strike="noStrike" cap="none">
                <a:solidFill>
                  <a:schemeClr val="dk1"/>
                </a:solidFill>
                <a:latin typeface="Helvetica Neue"/>
                <a:ea typeface="Helvetica Neue"/>
                <a:cs typeface="Helvetica Neue"/>
                <a:sym typeface="Helvetica Neue"/>
              </a:rPr>
              <a:t>500.000€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Χρηματοδότηση: </a:t>
            </a:r>
            <a:r>
              <a:rPr lang="el-GR" sz="2600" b="1" i="0" u="none" strike="noStrike" cap="none">
                <a:solidFill>
                  <a:schemeClr val="dk1"/>
                </a:solidFill>
                <a:latin typeface="Helvetica Neue"/>
                <a:ea typeface="Helvetica Neue"/>
                <a:cs typeface="Helvetica Neue"/>
                <a:sym typeface="Helvetica Neue"/>
              </a:rPr>
              <a:t>Ίδιοι Πόροι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Ανάδοχος: </a:t>
            </a:r>
            <a:r>
              <a:rPr lang="el-GR" sz="2600" b="1" i="0" u="none" strike="noStrike" cap="none">
                <a:solidFill>
                  <a:schemeClr val="dk1"/>
                </a:solidFill>
                <a:latin typeface="Helvetica Neue"/>
                <a:ea typeface="Helvetica Neue"/>
                <a:cs typeface="Helvetica Neue"/>
                <a:sym typeface="Helvetica Neue"/>
              </a:rPr>
              <a:t>ΠΙΣΤΕΥΟΣ Α.Ε.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Έκπτωση: </a:t>
            </a:r>
            <a:r>
              <a:rPr lang="el-GR" sz="2600" b="1" i="0" u="none" strike="noStrike" cap="none">
                <a:solidFill>
                  <a:schemeClr val="dk1"/>
                </a:solidFill>
                <a:latin typeface="Helvetica Neue"/>
                <a:ea typeface="Helvetica Neue"/>
                <a:cs typeface="Helvetica Neue"/>
                <a:sym typeface="Helvetica Neue"/>
              </a:rPr>
              <a:t>44,29 %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a:ea typeface="Helvetica Neue"/>
                <a:cs typeface="Helvetica Neue"/>
                <a:sym typeface="Helvetica Neue"/>
              </a:rPr>
              <a:t>Κατάσταση: </a:t>
            </a:r>
            <a:r>
              <a:rPr lang="el-GR" sz="2600" b="1" i="0" u="none" strike="noStrike" cap="none">
                <a:solidFill>
                  <a:schemeClr val="dk1"/>
                </a:solidFill>
                <a:latin typeface="Helvetica Neue"/>
                <a:ea typeface="Helvetica Neue"/>
                <a:cs typeface="Helvetica Neue"/>
                <a:sym typeface="Helvetica Neue"/>
              </a:rPr>
              <a:t>Προς εγκατάσταση εργολάβου</a:t>
            </a: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85"/>
          <p:cNvSpPr/>
          <p:nvPr/>
        </p:nvSpPr>
        <p:spPr>
          <a:xfrm>
            <a:off x="1097280" y="286560"/>
            <a:ext cx="10057800" cy="145020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a:solidFill>
                  <a:schemeClr val="dk1"/>
                </a:solidFill>
                <a:latin typeface="Helvetica Neue"/>
                <a:ea typeface="Helvetica Neue"/>
                <a:cs typeface="Helvetica Neue"/>
                <a:sym typeface="Helvetica Neue"/>
              </a:rPr>
              <a:t>Συντήρηση Σχολικών Κτηρίων Δήμου Κορινθίων</a:t>
            </a:r>
            <a:endParaRPr sz="3200" b="1" i="0" u="none" strike="noStrike" cap="none">
              <a:solidFill>
                <a:schemeClr val="dk1"/>
              </a:solidFill>
              <a:latin typeface="Helvetica Neue"/>
              <a:ea typeface="Helvetica Neue"/>
              <a:cs typeface="Helvetica Neue"/>
              <a:sym typeface="Helvetica Neue"/>
            </a:endParaRPr>
          </a:p>
        </p:txBody>
      </p:sp>
      <p:sp>
        <p:nvSpPr>
          <p:cNvPr id="465" name="Google Shape;465;p85"/>
          <p:cNvSpPr/>
          <p:nvPr/>
        </p:nvSpPr>
        <p:spPr>
          <a:xfrm>
            <a:off x="1097280" y="1845720"/>
            <a:ext cx="10057800" cy="402270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chemeClr val="dk1"/>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a:t>
            </a:r>
            <a:r>
              <a:rPr lang="el-GR" sz="2600" b="1" i="0" u="none" strike="noStrike" cap="none">
                <a:solidFill>
                  <a:schemeClr val="dk1"/>
                </a:solidFill>
                <a:latin typeface="Helvetica Neue"/>
                <a:ea typeface="Helvetica Neue"/>
                <a:cs typeface="Helvetica Neue"/>
                <a:sym typeface="Helvetica Neue"/>
              </a:rPr>
              <a:t> 523.441,84€</a:t>
            </a:r>
            <a:endParaRPr sz="2600" b="1" i="0" u="none" strike="noStrike" cap="none">
              <a:solidFill>
                <a:schemeClr val="dk1"/>
              </a:solidFill>
            </a:endParaRPr>
          </a:p>
          <a:p>
            <a:pPr marL="91440" marR="0" lvl="0" indent="-165100" algn="l" rtl="0">
              <a:lnSpc>
                <a:spcPct val="90000"/>
              </a:lnSpc>
              <a:spcBef>
                <a:spcPts val="1400"/>
              </a:spcBef>
              <a:spcAft>
                <a:spcPts val="0"/>
              </a:spcAft>
              <a:buClr>
                <a:schemeClr val="dk1"/>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 </a:t>
            </a:r>
            <a:r>
              <a:rPr lang="el-GR" sz="2600" b="1">
                <a:solidFill>
                  <a:schemeClr val="dk1"/>
                </a:solidFill>
                <a:latin typeface="Helvetica Neue"/>
                <a:ea typeface="Helvetica Neue"/>
                <a:cs typeface="Helvetica Neue"/>
                <a:sym typeface="Helvetica Neue"/>
              </a:rPr>
              <a:t>ΣΑΤΑ ΣΧΟΛΙΚΩΝ ΚΤΗΡΙΩΝ + ΙΔΙΟΙ ΠΟΡΟΙ</a:t>
            </a:r>
            <a:endParaRPr sz="2600" b="1" i="0" u="none" strike="noStrike" cap="none">
              <a:solidFill>
                <a:schemeClr val="dk1"/>
              </a:solidFill>
            </a:endParaRPr>
          </a:p>
          <a:p>
            <a:pPr marL="91440" marR="0" lvl="0" indent="-165100" algn="l" rtl="0">
              <a:lnSpc>
                <a:spcPct val="90000"/>
              </a:lnSpc>
              <a:spcBef>
                <a:spcPts val="1400"/>
              </a:spcBef>
              <a:spcAft>
                <a:spcPts val="0"/>
              </a:spcAft>
              <a:buClr>
                <a:schemeClr val="dk1"/>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 </a:t>
            </a:r>
            <a:r>
              <a:rPr lang="el-GR" sz="2600" b="1">
                <a:solidFill>
                  <a:schemeClr val="dk1"/>
                </a:solidFill>
                <a:latin typeface="Helvetica Neue"/>
                <a:ea typeface="Helvetica Neue"/>
                <a:cs typeface="Helvetica Neue"/>
                <a:sym typeface="Helvetica Neue"/>
              </a:rPr>
              <a:t>ΟΔΟΓΕΝΕΣΙΣ ΙΚΕ</a:t>
            </a:r>
            <a:endParaRPr sz="2600" b="1">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chemeClr val="dk1"/>
              </a:buClr>
              <a:buSzPts val="2600"/>
              <a:buFont typeface="Helvetica Neue"/>
              <a:buChar char="❖"/>
            </a:pPr>
            <a:r>
              <a:rPr lang="el-GR" sz="2600">
                <a:solidFill>
                  <a:schemeClr val="dk1"/>
                </a:solidFill>
                <a:latin typeface="Helvetica Neue"/>
                <a:ea typeface="Helvetica Neue"/>
                <a:cs typeface="Helvetica Neue"/>
                <a:sym typeface="Helvetica Neue"/>
              </a:rPr>
              <a:t>Έκπτωση: </a:t>
            </a:r>
            <a:r>
              <a:rPr lang="el-GR" sz="2600" b="1">
                <a:solidFill>
                  <a:schemeClr val="dk1"/>
                </a:solidFill>
                <a:latin typeface="Helvetica Neue"/>
                <a:ea typeface="Helvetica Neue"/>
                <a:cs typeface="Helvetica Neue"/>
                <a:sym typeface="Helvetica Neue"/>
              </a:rPr>
              <a:t>29,04%</a:t>
            </a:r>
            <a:endParaRPr sz="2600" b="1">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chemeClr val="dk1"/>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a:t>
            </a:r>
            <a:r>
              <a:rPr lang="el-GR" sz="2600" b="1" i="0" u="none" strike="noStrike" cap="none">
                <a:solidFill>
                  <a:schemeClr val="dk1"/>
                </a:solidFill>
                <a:latin typeface="Helvetica Neue"/>
                <a:ea typeface="Helvetica Neue"/>
                <a:cs typeface="Helvetica Neue"/>
                <a:sym typeface="Helvetica Neue"/>
              </a:rPr>
              <a:t> </a:t>
            </a:r>
            <a:r>
              <a:rPr lang="el-GR" sz="2600" b="1">
                <a:solidFill>
                  <a:schemeClr val="dk1"/>
                </a:solidFill>
                <a:latin typeface="Helvetica Neue"/>
                <a:ea typeface="Helvetica Neue"/>
                <a:cs typeface="Helvetica Neue"/>
                <a:sym typeface="Helvetica Neue"/>
              </a:rPr>
              <a:t>Εργολάβος προς εγκατάσταση</a:t>
            </a:r>
            <a:endParaRPr sz="2600" b="1" i="0" u="none" strike="noStrike" cap="none">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86"/>
          <p:cNvSpPr/>
          <p:nvPr/>
        </p:nvSpPr>
        <p:spPr>
          <a:xfrm>
            <a:off x="1097280" y="286560"/>
            <a:ext cx="10057800" cy="145020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a:solidFill>
                  <a:schemeClr val="dk1"/>
                </a:solidFill>
                <a:latin typeface="Helvetica Neue"/>
                <a:ea typeface="Helvetica Neue"/>
                <a:cs typeface="Helvetica Neue"/>
                <a:sym typeface="Helvetica Neue"/>
              </a:rPr>
              <a:t>Ανάπλαση πεζοδρομίων πόλης Κορίνθου</a:t>
            </a:r>
            <a:endParaRPr sz="3200" b="1" i="0" u="none" strike="noStrike" cap="none">
              <a:solidFill>
                <a:schemeClr val="dk1"/>
              </a:solidFill>
              <a:latin typeface="Helvetica Neue"/>
              <a:ea typeface="Helvetica Neue"/>
              <a:cs typeface="Helvetica Neue"/>
              <a:sym typeface="Helvetica Neue"/>
            </a:endParaRPr>
          </a:p>
        </p:txBody>
      </p:sp>
      <p:sp>
        <p:nvSpPr>
          <p:cNvPr id="471" name="Google Shape;471;p86"/>
          <p:cNvSpPr/>
          <p:nvPr/>
        </p:nvSpPr>
        <p:spPr>
          <a:xfrm>
            <a:off x="1097280" y="1845720"/>
            <a:ext cx="10057800" cy="402270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chemeClr val="dk1"/>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a:t>
            </a:r>
            <a:r>
              <a:rPr lang="el-GR" sz="2600" b="1" i="0" u="none" strike="noStrike" cap="none">
                <a:solidFill>
                  <a:schemeClr val="dk1"/>
                </a:solidFill>
                <a:latin typeface="Helvetica Neue"/>
                <a:ea typeface="Helvetica Neue"/>
                <a:cs typeface="Helvetica Neue"/>
                <a:sym typeface="Helvetica Neue"/>
              </a:rPr>
              <a:t> </a:t>
            </a:r>
            <a:r>
              <a:rPr lang="el-GR" sz="2600" b="1">
                <a:solidFill>
                  <a:schemeClr val="dk1"/>
                </a:solidFill>
                <a:latin typeface="Helvetica Neue"/>
                <a:ea typeface="Helvetica Neue"/>
                <a:cs typeface="Helvetica Neue"/>
                <a:sym typeface="Helvetica Neue"/>
              </a:rPr>
              <a:t>1.270.000</a:t>
            </a:r>
            <a:r>
              <a:rPr lang="el-GR" sz="2600" b="1" i="0" u="none" strike="noStrike" cap="none">
                <a:solidFill>
                  <a:schemeClr val="dk1"/>
                </a:solidFill>
                <a:latin typeface="Helvetica Neue"/>
                <a:ea typeface="Helvetica Neue"/>
                <a:cs typeface="Helvetica Neue"/>
                <a:sym typeface="Helvetica Neue"/>
              </a:rPr>
              <a:t>€</a:t>
            </a:r>
            <a:endParaRPr sz="2600" b="1" i="0" u="none" strike="noStrike" cap="none">
              <a:solidFill>
                <a:schemeClr val="dk1"/>
              </a:solidFill>
            </a:endParaRPr>
          </a:p>
          <a:p>
            <a:pPr marL="91440" marR="0" lvl="0" indent="-165100" algn="l" rtl="0">
              <a:lnSpc>
                <a:spcPct val="90000"/>
              </a:lnSpc>
              <a:spcBef>
                <a:spcPts val="1400"/>
              </a:spcBef>
              <a:spcAft>
                <a:spcPts val="0"/>
              </a:spcAft>
              <a:buClr>
                <a:schemeClr val="dk1"/>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 </a:t>
            </a:r>
            <a:r>
              <a:rPr lang="el-GR" sz="2600" b="1">
                <a:solidFill>
                  <a:schemeClr val="dk1"/>
                </a:solidFill>
                <a:latin typeface="Helvetica Neue"/>
                <a:ea typeface="Helvetica Neue"/>
                <a:cs typeface="Helvetica Neue"/>
                <a:sym typeface="Helvetica Neue"/>
              </a:rPr>
              <a:t>ΣΑΤΑ + ΦΙΛΟΔΗΜΟΣ 2 + ΙΔΙΟΙ ΠΟΡΟΙ</a:t>
            </a:r>
            <a:endParaRPr sz="2600" b="1" i="0" u="none" strike="noStrike" cap="none">
              <a:solidFill>
                <a:schemeClr val="dk1"/>
              </a:solidFill>
            </a:endParaRPr>
          </a:p>
          <a:p>
            <a:pPr marL="91440" marR="0" lvl="0" indent="-165100" algn="l" rtl="0">
              <a:lnSpc>
                <a:spcPct val="90000"/>
              </a:lnSpc>
              <a:spcBef>
                <a:spcPts val="1400"/>
              </a:spcBef>
              <a:spcAft>
                <a:spcPts val="0"/>
              </a:spcAft>
              <a:buClr>
                <a:schemeClr val="dk1"/>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 </a:t>
            </a:r>
            <a:r>
              <a:rPr lang="el-GR" sz="2600" b="1">
                <a:solidFill>
                  <a:schemeClr val="dk1"/>
                </a:solidFill>
                <a:latin typeface="Helvetica Neue"/>
                <a:ea typeface="Helvetica Neue"/>
                <a:cs typeface="Helvetica Neue"/>
                <a:sym typeface="Helvetica Neue"/>
              </a:rPr>
              <a:t>ΠΙΣΤΕΥΟΣ ΑΕ</a:t>
            </a:r>
            <a:endParaRPr sz="2600" b="1">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chemeClr val="dk1"/>
              </a:buClr>
              <a:buSzPts val="2600"/>
              <a:buFont typeface="Helvetica Neue"/>
              <a:buChar char="❖"/>
            </a:pPr>
            <a:r>
              <a:rPr lang="el-GR" sz="2600">
                <a:solidFill>
                  <a:schemeClr val="dk1"/>
                </a:solidFill>
                <a:latin typeface="Helvetica Neue"/>
                <a:ea typeface="Helvetica Neue"/>
                <a:cs typeface="Helvetica Neue"/>
                <a:sym typeface="Helvetica Neue"/>
              </a:rPr>
              <a:t>Έκπτωση: </a:t>
            </a:r>
            <a:r>
              <a:rPr lang="el-GR" sz="2600" b="1">
                <a:solidFill>
                  <a:schemeClr val="dk1"/>
                </a:solidFill>
                <a:latin typeface="Helvetica Neue"/>
                <a:ea typeface="Helvetica Neue"/>
                <a:cs typeface="Helvetica Neue"/>
                <a:sym typeface="Helvetica Neue"/>
              </a:rPr>
              <a:t>40,43%</a:t>
            </a:r>
            <a:endParaRPr sz="2600" b="1">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chemeClr val="dk1"/>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a:t>
            </a:r>
            <a:r>
              <a:rPr lang="el-GR" sz="2600" b="1" i="0" u="none" strike="noStrike" cap="none">
                <a:solidFill>
                  <a:schemeClr val="dk1"/>
                </a:solidFill>
                <a:latin typeface="Helvetica Neue"/>
                <a:ea typeface="Helvetica Neue"/>
                <a:cs typeface="Helvetica Neue"/>
                <a:sym typeface="Helvetica Neue"/>
              </a:rPr>
              <a:t> </a:t>
            </a:r>
            <a:r>
              <a:rPr lang="el-GR" sz="2600" b="1">
                <a:solidFill>
                  <a:schemeClr val="dk1"/>
                </a:solidFill>
                <a:latin typeface="Helvetica Neue"/>
                <a:ea typeface="Helvetica Neue"/>
                <a:cs typeface="Helvetica Neue"/>
                <a:sym typeface="Helvetica Neue"/>
              </a:rPr>
              <a:t>Εργολάβος προς εγκατάσταση</a:t>
            </a:r>
            <a:endParaRPr sz="2600" b="1" i="0" u="none" strike="noStrike" cap="none">
              <a:solidFill>
                <a:schemeClr val="dk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87"/>
          <p:cNvSpPr/>
          <p:nvPr/>
        </p:nvSpPr>
        <p:spPr>
          <a:xfrm>
            <a:off x="1097280" y="286560"/>
            <a:ext cx="10057800" cy="145020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a:solidFill>
                  <a:schemeClr val="dk1"/>
                </a:solidFill>
                <a:latin typeface="Helvetica Neue"/>
                <a:ea typeface="Helvetica Neue"/>
                <a:cs typeface="Helvetica Neue"/>
                <a:sym typeface="Helvetica Neue"/>
              </a:rPr>
              <a:t>Ανάπλαση Κοινοχρήστων χώρων Κάτω Άσσου</a:t>
            </a:r>
            <a:endParaRPr sz="3200" b="1" i="0" u="none" strike="noStrike" cap="none">
              <a:solidFill>
                <a:schemeClr val="dk1"/>
              </a:solidFill>
              <a:latin typeface="Helvetica Neue"/>
              <a:ea typeface="Helvetica Neue"/>
              <a:cs typeface="Helvetica Neue"/>
              <a:sym typeface="Helvetica Neue"/>
            </a:endParaRPr>
          </a:p>
        </p:txBody>
      </p:sp>
      <p:sp>
        <p:nvSpPr>
          <p:cNvPr id="477" name="Google Shape;477;p87"/>
          <p:cNvSpPr/>
          <p:nvPr/>
        </p:nvSpPr>
        <p:spPr>
          <a:xfrm>
            <a:off x="1097280" y="1845720"/>
            <a:ext cx="10057800" cy="402270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chemeClr val="dk1"/>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a:t>
            </a:r>
            <a:r>
              <a:rPr lang="el-GR" sz="2600" b="1" i="0" u="none" strike="noStrike" cap="none">
                <a:solidFill>
                  <a:schemeClr val="dk1"/>
                </a:solidFill>
                <a:latin typeface="Helvetica Neue"/>
                <a:ea typeface="Helvetica Neue"/>
                <a:cs typeface="Helvetica Neue"/>
                <a:sym typeface="Helvetica Neue"/>
              </a:rPr>
              <a:t> </a:t>
            </a:r>
            <a:r>
              <a:rPr lang="el-GR" sz="2600" b="1">
                <a:solidFill>
                  <a:schemeClr val="dk1"/>
                </a:solidFill>
                <a:latin typeface="Helvetica Neue"/>
                <a:ea typeface="Helvetica Neue"/>
                <a:cs typeface="Helvetica Neue"/>
                <a:sym typeface="Helvetica Neue"/>
              </a:rPr>
              <a:t>960.0</a:t>
            </a:r>
            <a:r>
              <a:rPr lang="el-GR" sz="2600" b="1" i="0" u="none" strike="noStrike" cap="none">
                <a:solidFill>
                  <a:schemeClr val="dk1"/>
                </a:solidFill>
                <a:latin typeface="Helvetica Neue"/>
                <a:ea typeface="Helvetica Neue"/>
                <a:cs typeface="Helvetica Neue"/>
                <a:sym typeface="Helvetica Neue"/>
              </a:rPr>
              <a:t>00€</a:t>
            </a:r>
            <a:endParaRPr sz="2600" b="1" i="0" u="none" strike="noStrike" cap="none">
              <a:solidFill>
                <a:schemeClr val="dk1"/>
              </a:solidFill>
            </a:endParaRPr>
          </a:p>
          <a:p>
            <a:pPr marL="91440" marR="0" lvl="0" indent="-165100" algn="l" rtl="0">
              <a:lnSpc>
                <a:spcPct val="90000"/>
              </a:lnSpc>
              <a:spcBef>
                <a:spcPts val="1400"/>
              </a:spcBef>
              <a:spcAft>
                <a:spcPts val="0"/>
              </a:spcAft>
              <a:buClr>
                <a:schemeClr val="dk1"/>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 </a:t>
            </a:r>
            <a:r>
              <a:rPr lang="el-GR" sz="2600" b="1">
                <a:solidFill>
                  <a:schemeClr val="dk1"/>
                </a:solidFill>
                <a:latin typeface="Helvetica Neue"/>
                <a:ea typeface="Helvetica Neue"/>
                <a:cs typeface="Helvetica Neue"/>
                <a:sym typeface="Helvetica Neue"/>
              </a:rPr>
              <a:t>ΙΔΙΟΙ ΠΟΡΟΙ + ΣΑΤΑ 2022</a:t>
            </a:r>
            <a:endParaRPr sz="2600" b="1" i="0" u="none" strike="noStrike" cap="none">
              <a:solidFill>
                <a:schemeClr val="dk1"/>
              </a:solidFill>
            </a:endParaRPr>
          </a:p>
          <a:p>
            <a:pPr marL="91440" marR="0" lvl="0" indent="-165100" algn="l" rtl="0">
              <a:lnSpc>
                <a:spcPct val="90000"/>
              </a:lnSpc>
              <a:spcBef>
                <a:spcPts val="1400"/>
              </a:spcBef>
              <a:spcAft>
                <a:spcPts val="0"/>
              </a:spcAft>
              <a:buClr>
                <a:schemeClr val="dk1"/>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a:t>
            </a:r>
            <a:r>
              <a:rPr lang="el-GR" sz="2600" b="1" i="0" u="none" strike="noStrike" cap="none">
                <a:solidFill>
                  <a:schemeClr val="dk1"/>
                </a:solidFill>
                <a:latin typeface="Helvetica Neue"/>
                <a:ea typeface="Helvetica Neue"/>
                <a:cs typeface="Helvetica Neue"/>
                <a:sym typeface="Helvetica Neue"/>
              </a:rPr>
              <a:t> </a:t>
            </a:r>
            <a:r>
              <a:rPr lang="el-GR" sz="2600" b="1">
                <a:solidFill>
                  <a:schemeClr val="dk1"/>
                </a:solidFill>
                <a:latin typeface="Helvetica Neue"/>
                <a:ea typeface="Helvetica Neue"/>
                <a:cs typeface="Helvetica Neue"/>
                <a:sym typeface="Helvetica Neue"/>
              </a:rPr>
              <a:t>Κ ΑΓΓΕΛΟΠΟΥΛΟΣ ΚΑΙ ΣΙΑ ΟΕ</a:t>
            </a:r>
            <a:endParaRPr sz="2600" b="1">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chemeClr val="dk1"/>
              </a:buClr>
              <a:buSzPts val="2600"/>
              <a:buFont typeface="Helvetica Neue"/>
              <a:buChar char="❖"/>
            </a:pPr>
            <a:r>
              <a:rPr lang="el-GR" sz="2600">
                <a:solidFill>
                  <a:schemeClr val="dk1"/>
                </a:solidFill>
                <a:latin typeface="Helvetica Neue"/>
                <a:ea typeface="Helvetica Neue"/>
                <a:cs typeface="Helvetica Neue"/>
                <a:sym typeface="Helvetica Neue"/>
              </a:rPr>
              <a:t>Έκπτωση: </a:t>
            </a:r>
            <a:r>
              <a:rPr lang="el-GR" sz="2600" b="1">
                <a:solidFill>
                  <a:schemeClr val="dk1"/>
                </a:solidFill>
                <a:latin typeface="Helvetica Neue"/>
                <a:ea typeface="Helvetica Neue"/>
                <a:cs typeface="Helvetica Neue"/>
                <a:sym typeface="Helvetica Neue"/>
              </a:rPr>
              <a:t>42,51%</a:t>
            </a:r>
            <a:endParaRPr sz="2600" b="1">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chemeClr val="dk1"/>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a:t>
            </a:r>
            <a:r>
              <a:rPr lang="el-GR" sz="2600" b="1" i="0" u="none" strike="noStrike" cap="none">
                <a:solidFill>
                  <a:schemeClr val="dk1"/>
                </a:solidFill>
                <a:latin typeface="Helvetica Neue"/>
                <a:ea typeface="Helvetica Neue"/>
                <a:cs typeface="Helvetica Neue"/>
                <a:sym typeface="Helvetica Neue"/>
              </a:rPr>
              <a:t> </a:t>
            </a:r>
            <a:r>
              <a:rPr lang="el-GR" sz="2600" b="1">
                <a:solidFill>
                  <a:schemeClr val="dk1"/>
                </a:solidFill>
                <a:latin typeface="Helvetica Neue"/>
                <a:ea typeface="Helvetica Neue"/>
                <a:cs typeface="Helvetica Neue"/>
                <a:sym typeface="Helvetica Neue"/>
              </a:rPr>
              <a:t>Εργολάβος προς εγκατάσταση</a:t>
            </a:r>
            <a:endParaRPr sz="2600" b="1" i="0" u="none" strike="noStrike" cap="none">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4"/>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Οδοποιΐα Δ.Ε. Άσσου-Λεχαίου</a:t>
            </a:r>
            <a:endParaRPr sz="3200" b="1" i="0" u="none" strike="noStrike" cap="none">
              <a:solidFill>
                <a:schemeClr val="dk1"/>
              </a:solidFill>
            </a:endParaRPr>
          </a:p>
        </p:txBody>
      </p:sp>
      <p:sp>
        <p:nvSpPr>
          <p:cNvPr id="207" name="Google Shape;207;p44"/>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F6FC6"/>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 </a:t>
            </a:r>
            <a:r>
              <a:rPr lang="el-GR" sz="2600" b="1" i="0" u="none" strike="noStrike" cap="none">
                <a:solidFill>
                  <a:schemeClr val="dk1"/>
                </a:solidFill>
                <a:latin typeface="Helvetica Neue Light"/>
                <a:ea typeface="Helvetica Neue Light"/>
                <a:cs typeface="Helvetica Neue Light"/>
                <a:sym typeface="Helvetica Neue Light"/>
              </a:rPr>
              <a:t>900.000€</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F6FC6"/>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 </a:t>
            </a:r>
            <a:r>
              <a:rPr lang="el-GR" sz="2600" b="1" i="0" u="none" strike="noStrike" cap="none">
                <a:solidFill>
                  <a:schemeClr val="dk1"/>
                </a:solidFill>
                <a:latin typeface="Helvetica Neue Light"/>
                <a:ea typeface="Helvetica Neue Light"/>
                <a:cs typeface="Helvetica Neue Light"/>
                <a:sym typeface="Helvetica Neue Light"/>
              </a:rPr>
              <a:t>Ίδιοι Πόροι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F6FC6"/>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 </a:t>
            </a:r>
            <a:r>
              <a:rPr lang="el-GR" sz="2600" b="1" i="0" u="none" strike="noStrike" cap="none">
                <a:solidFill>
                  <a:schemeClr val="dk1"/>
                </a:solidFill>
                <a:latin typeface="Helvetica Neue Light"/>
                <a:ea typeface="Helvetica Neue Light"/>
                <a:cs typeface="Helvetica Neue Light"/>
                <a:sym typeface="Helvetica Neue Light"/>
              </a:rPr>
              <a:t>ΓΕΩΓΕΝΕΣΙΣ ΑΕ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F6FC6"/>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Έκπτωση: </a:t>
            </a:r>
            <a:r>
              <a:rPr lang="el-GR" sz="2600" b="1" i="0" u="none" strike="noStrike" cap="none">
                <a:solidFill>
                  <a:schemeClr val="dk1"/>
                </a:solidFill>
                <a:latin typeface="Helvetica Neue Light"/>
                <a:ea typeface="Helvetica Neue Light"/>
                <a:cs typeface="Helvetica Neue Light"/>
                <a:sym typeface="Helvetica Neue Light"/>
              </a:rPr>
              <a:t>63,59%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F6FC6"/>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 </a:t>
            </a:r>
            <a:r>
              <a:rPr lang="el-GR" sz="2600" b="1" i="0" u="none" strike="noStrike" cap="none">
                <a:solidFill>
                  <a:schemeClr val="dk1"/>
                </a:solidFill>
                <a:latin typeface="Helvetica Neue"/>
                <a:ea typeface="Helvetica Neue"/>
                <a:cs typeface="Helvetica Neue"/>
                <a:sym typeface="Helvetica Neue"/>
              </a:rPr>
              <a:t>Περαιωμένο</a:t>
            </a:r>
            <a:endParaRPr sz="2600" b="1" i="0" u="none" strike="noStrike" cap="none">
              <a:solidFill>
                <a:schemeClr val="dk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88"/>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4800" b="0" i="0" u="none" strike="noStrike" cap="none">
                <a:solidFill>
                  <a:srgbClr val="000000"/>
                </a:solidFill>
                <a:latin typeface="Helvetica Neue"/>
                <a:ea typeface="Helvetica Neue"/>
                <a:cs typeface="Helvetica Neue"/>
                <a:sym typeface="Helvetica Neue"/>
              </a:rPr>
              <a:t>Απολογισμός Πεπραγμένων</a:t>
            </a:r>
            <a:endParaRPr sz="4800" b="0" i="0" u="none" strike="noStrike" cap="none">
              <a:latin typeface="Arial"/>
              <a:ea typeface="Arial"/>
              <a:cs typeface="Arial"/>
              <a:sym typeface="Arial"/>
            </a:endParaRPr>
          </a:p>
        </p:txBody>
      </p:sp>
      <p:sp>
        <p:nvSpPr>
          <p:cNvPr id="483" name="Google Shape;483;p88"/>
          <p:cNvSpPr/>
          <p:nvPr/>
        </p:nvSpPr>
        <p:spPr>
          <a:xfrm>
            <a:off x="407160" y="1845360"/>
            <a:ext cx="4949280" cy="4022640"/>
          </a:xfrm>
          <a:prstGeom prst="rect">
            <a:avLst/>
          </a:prstGeom>
          <a:noFill/>
          <a:ln>
            <a:noFill/>
          </a:ln>
        </p:spPr>
        <p:txBody>
          <a:bodyPr spcFirstLastPara="1" wrap="square" lIns="0" tIns="45000" rIns="0" bIns="45000" anchor="t" anchorCtr="0">
            <a:noAutofit/>
          </a:bodyPr>
          <a:lstStyle/>
          <a:p>
            <a:pPr marL="457200" lvl="0" indent="-355600" algn="l" rtl="0">
              <a:lnSpc>
                <a:spcPct val="90000"/>
              </a:lnSpc>
              <a:spcBef>
                <a:spcPts val="0"/>
              </a:spcBef>
              <a:spcAft>
                <a:spcPts val="0"/>
              </a:spcAft>
              <a:buClr>
                <a:schemeClr val="accent1"/>
              </a:buClr>
              <a:buSzPts val="2000"/>
              <a:buFont typeface="Helvetica Neue"/>
              <a:buChar char=" "/>
            </a:pPr>
            <a:r>
              <a:rPr lang="el-GR" sz="2000" b="1">
                <a:solidFill>
                  <a:schemeClr val="dk1"/>
                </a:solidFill>
                <a:latin typeface="Helvetica Neue"/>
                <a:ea typeface="Helvetica Neue"/>
                <a:cs typeface="Helvetica Neue"/>
                <a:sym typeface="Helvetica Neue"/>
              </a:rPr>
              <a:t>Έργα που Παρελήφθησαν από την προηγούμενη δημοτική αρχή:</a:t>
            </a:r>
            <a:endParaRPr sz="2000">
              <a:solidFill>
                <a:schemeClr val="dk1"/>
              </a:solidFill>
              <a:latin typeface="Helvetica Neue"/>
              <a:ea typeface="Helvetica Neue"/>
              <a:cs typeface="Helvetica Neue"/>
              <a:sym typeface="Helvetica Neue"/>
            </a:endParaRPr>
          </a:p>
          <a:p>
            <a:pPr marL="914400" lvl="1" indent="-342900" algn="l" rtl="0">
              <a:lnSpc>
                <a:spcPct val="90000"/>
              </a:lnSpc>
              <a:spcBef>
                <a:spcPts val="402"/>
              </a:spcBef>
              <a:spcAft>
                <a:spcPts val="0"/>
              </a:spcAft>
              <a:buClr>
                <a:schemeClr val="dk1"/>
              </a:buClr>
              <a:buSzPts val="1800"/>
              <a:buFont typeface="Noto Sans Symbols"/>
              <a:buChar char="❖"/>
            </a:pPr>
            <a:r>
              <a:rPr lang="el-GR" sz="1800">
                <a:solidFill>
                  <a:schemeClr val="dk1"/>
                </a:solidFill>
                <a:latin typeface="Helvetica Neue"/>
                <a:ea typeface="Helvetica Neue"/>
                <a:cs typeface="Helvetica Neue"/>
                <a:sym typeface="Helvetica Neue"/>
              </a:rPr>
              <a:t>Και ολοκληρώθηκαν μεταξύ 01/09/2021 και 31/08/2022,</a:t>
            </a:r>
            <a:endParaRPr sz="1800">
              <a:solidFill>
                <a:schemeClr val="dk1"/>
              </a:solidFill>
              <a:latin typeface="Helvetica Neue"/>
              <a:ea typeface="Helvetica Neue"/>
              <a:cs typeface="Helvetica Neue"/>
              <a:sym typeface="Helvetica Neue"/>
            </a:endParaRPr>
          </a:p>
          <a:p>
            <a:pPr marL="914400" lvl="1" indent="-342900" algn="l" rtl="0">
              <a:lnSpc>
                <a:spcPct val="90000"/>
              </a:lnSpc>
              <a:spcBef>
                <a:spcPts val="601"/>
              </a:spcBef>
              <a:spcAft>
                <a:spcPts val="0"/>
              </a:spcAft>
              <a:buClr>
                <a:schemeClr val="dk1"/>
              </a:buClr>
              <a:buSzPts val="1800"/>
              <a:buFont typeface="Noto Sans Symbols"/>
              <a:buChar char="❖"/>
            </a:pPr>
            <a:r>
              <a:rPr lang="el-GR" sz="1800">
                <a:solidFill>
                  <a:schemeClr val="dk1"/>
                </a:solidFill>
                <a:latin typeface="Helvetica Neue"/>
                <a:ea typeface="Helvetica Neue"/>
                <a:cs typeface="Helvetica Neue"/>
                <a:sym typeface="Helvetica Neue"/>
              </a:rPr>
              <a:t>Και η εκτέλεσή τους συνεχίζεται ακόμα.</a:t>
            </a:r>
            <a:endParaRPr sz="1800">
              <a:solidFill>
                <a:schemeClr val="dk1"/>
              </a:solidFill>
              <a:latin typeface="Helvetica Neue"/>
              <a:ea typeface="Helvetica Neue"/>
              <a:cs typeface="Helvetica Neue"/>
              <a:sym typeface="Helvetica Neue"/>
            </a:endParaRPr>
          </a:p>
          <a:p>
            <a:pPr marL="914400" lvl="0" indent="0" algn="l" rtl="0">
              <a:lnSpc>
                <a:spcPct val="90000"/>
              </a:lnSpc>
              <a:spcBef>
                <a:spcPts val="601"/>
              </a:spcBef>
              <a:spcAft>
                <a:spcPts val="0"/>
              </a:spcAft>
              <a:buNone/>
            </a:pPr>
            <a:endParaRPr sz="18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a:p>
            <a:pPr marL="457200" lvl="0" indent="-355600" algn="l" rtl="0">
              <a:lnSpc>
                <a:spcPct val="90000"/>
              </a:lnSpc>
              <a:spcBef>
                <a:spcPts val="0"/>
              </a:spcBef>
              <a:spcAft>
                <a:spcPts val="0"/>
              </a:spcAft>
              <a:buClr>
                <a:schemeClr val="dk1"/>
              </a:buClr>
              <a:buSzPts val="2000"/>
              <a:buFont typeface="Helvetica Neue"/>
              <a:buChar char=" "/>
            </a:pPr>
            <a:endParaRPr sz="2000" b="1">
              <a:solidFill>
                <a:schemeClr val="dk1"/>
              </a:solidFill>
              <a:latin typeface="Helvetica Neue"/>
              <a:ea typeface="Helvetica Neue"/>
              <a:cs typeface="Helvetica Neue"/>
              <a:sym typeface="Helvetica Neue"/>
            </a:endParaRPr>
          </a:p>
          <a:p>
            <a:pPr marL="91440" marR="0" lvl="0" indent="-127000" algn="l" rtl="0">
              <a:lnSpc>
                <a:spcPct val="90000"/>
              </a:lnSpc>
              <a:spcBef>
                <a:spcPts val="0"/>
              </a:spcBef>
              <a:spcAft>
                <a:spcPts val="0"/>
              </a:spcAft>
              <a:buSzPts val="2000"/>
              <a:buFont typeface="Helvetica Neue"/>
              <a:buChar char=" "/>
            </a:pPr>
            <a:endParaRPr sz="2000" b="1">
              <a:latin typeface="Helvetica Neue"/>
              <a:ea typeface="Helvetica Neue"/>
              <a:cs typeface="Helvetica Neue"/>
              <a:sym typeface="Helvetica Neue"/>
            </a:endParaRPr>
          </a:p>
        </p:txBody>
      </p:sp>
      <p:sp>
        <p:nvSpPr>
          <p:cNvPr id="484" name="Google Shape;484;p88"/>
          <p:cNvSpPr/>
          <p:nvPr/>
        </p:nvSpPr>
        <p:spPr>
          <a:xfrm>
            <a:off x="5356450" y="1845350"/>
            <a:ext cx="6427800" cy="4022700"/>
          </a:xfrm>
          <a:prstGeom prst="rect">
            <a:avLst/>
          </a:prstGeom>
          <a:noFill/>
          <a:ln>
            <a:noFill/>
          </a:ln>
        </p:spPr>
        <p:txBody>
          <a:bodyPr spcFirstLastPara="1" wrap="square" lIns="0" tIns="45000" rIns="0" bIns="45000" anchor="t" anchorCtr="0">
            <a:noAutofit/>
          </a:bodyPr>
          <a:lstStyle/>
          <a:p>
            <a:pPr marL="457200" lvl="0" indent="-355600" algn="l" rtl="0">
              <a:lnSpc>
                <a:spcPct val="90000"/>
              </a:lnSpc>
              <a:spcBef>
                <a:spcPts val="0"/>
              </a:spcBef>
              <a:spcAft>
                <a:spcPts val="0"/>
              </a:spcAft>
              <a:buClr>
                <a:schemeClr val="accent1"/>
              </a:buClr>
              <a:buSzPts val="2000"/>
              <a:buFont typeface="Helvetica Neue"/>
              <a:buChar char=" "/>
            </a:pPr>
            <a:r>
              <a:rPr lang="el-GR" sz="2000" b="1" dirty="0">
                <a:solidFill>
                  <a:schemeClr val="dk1"/>
                </a:solidFill>
                <a:latin typeface="Helvetica Neue"/>
                <a:ea typeface="Helvetica Neue"/>
                <a:cs typeface="Helvetica Neue"/>
                <a:sym typeface="Helvetica Neue"/>
              </a:rPr>
              <a:t>Έργα που Σχεδιάστηκαν από την παρούσα Δημοτική Αρχή, και:</a:t>
            </a:r>
            <a:endParaRPr sz="2000" dirty="0">
              <a:solidFill>
                <a:schemeClr val="dk1"/>
              </a:solidFill>
              <a:latin typeface="Helvetica Neue"/>
              <a:ea typeface="Helvetica Neue"/>
              <a:cs typeface="Helvetica Neue"/>
              <a:sym typeface="Helvetica Neue"/>
            </a:endParaRPr>
          </a:p>
          <a:p>
            <a:pPr marL="914400" lvl="1" indent="-342900" algn="l" rtl="0">
              <a:lnSpc>
                <a:spcPct val="90000"/>
              </a:lnSpc>
              <a:spcBef>
                <a:spcPts val="402"/>
              </a:spcBef>
              <a:spcAft>
                <a:spcPts val="0"/>
              </a:spcAft>
              <a:buClr>
                <a:schemeClr val="dk1"/>
              </a:buClr>
              <a:buSzPts val="1800"/>
              <a:buFont typeface="Helvetica Neue"/>
              <a:buChar char="❖"/>
            </a:pPr>
            <a:r>
              <a:rPr lang="el-GR" sz="1800" dirty="0">
                <a:solidFill>
                  <a:schemeClr val="dk1"/>
                </a:solidFill>
                <a:latin typeface="Helvetica Neue"/>
                <a:ea typeface="Helvetica Neue"/>
                <a:cs typeface="Helvetica Neue"/>
                <a:sym typeface="Helvetica Neue"/>
              </a:rPr>
              <a:t>Ολοκληρώθηκαν, μεταξύ  01/09/2021 και 31/08/2022,</a:t>
            </a:r>
            <a:endParaRPr sz="1800" dirty="0">
              <a:solidFill>
                <a:schemeClr val="dk1"/>
              </a:solidFill>
              <a:latin typeface="Helvetica Neue"/>
              <a:ea typeface="Helvetica Neue"/>
              <a:cs typeface="Helvetica Neue"/>
              <a:sym typeface="Helvetica Neue"/>
            </a:endParaRPr>
          </a:p>
          <a:p>
            <a:pPr marL="914400" lvl="1" indent="-342900" algn="l" rtl="0">
              <a:lnSpc>
                <a:spcPct val="90000"/>
              </a:lnSpc>
              <a:spcBef>
                <a:spcPts val="601"/>
              </a:spcBef>
              <a:spcAft>
                <a:spcPts val="0"/>
              </a:spcAft>
              <a:buClr>
                <a:schemeClr val="dk1"/>
              </a:buClr>
              <a:buSzPts val="1800"/>
              <a:buFont typeface="Noto Sans Symbols"/>
              <a:buChar char="❖"/>
            </a:pPr>
            <a:r>
              <a:rPr lang="el-GR" sz="1800" dirty="0">
                <a:solidFill>
                  <a:schemeClr val="dk1"/>
                </a:solidFill>
                <a:latin typeface="Helvetica Neue"/>
                <a:ea typeface="Helvetica Neue"/>
                <a:cs typeface="Helvetica Neue"/>
                <a:sym typeface="Helvetica Neue"/>
              </a:rPr>
              <a:t>Βρίσκονται σε φάση υλοποίησης,</a:t>
            </a:r>
            <a:endParaRPr sz="1800" dirty="0">
              <a:solidFill>
                <a:schemeClr val="dk1"/>
              </a:solidFill>
              <a:latin typeface="Helvetica Neue"/>
              <a:ea typeface="Helvetica Neue"/>
              <a:cs typeface="Helvetica Neue"/>
              <a:sym typeface="Helvetica Neue"/>
            </a:endParaRPr>
          </a:p>
          <a:p>
            <a:pPr marL="914400" lvl="1" indent="-355600" algn="l" rtl="0">
              <a:lnSpc>
                <a:spcPct val="90000"/>
              </a:lnSpc>
              <a:spcBef>
                <a:spcPts val="601"/>
              </a:spcBef>
              <a:spcAft>
                <a:spcPts val="0"/>
              </a:spcAft>
              <a:buClr>
                <a:srgbClr val="0000FF"/>
              </a:buClr>
              <a:buSzPts val="2000"/>
              <a:buFont typeface="Noto Sans Symbols"/>
              <a:buChar char="❖"/>
            </a:pPr>
            <a:r>
              <a:rPr lang="el-GR" sz="2000" b="1" dirty="0">
                <a:solidFill>
                  <a:srgbClr val="0000FF"/>
                </a:solidFill>
                <a:latin typeface="Helvetica Neue"/>
                <a:ea typeface="Helvetica Neue"/>
                <a:cs typeface="Helvetica Neue"/>
                <a:sym typeface="Helvetica Neue"/>
              </a:rPr>
              <a:t>Βρίσκονται σε φάση </a:t>
            </a:r>
            <a:r>
              <a:rPr lang="el-GR" sz="2000" b="1" dirty="0" err="1">
                <a:solidFill>
                  <a:srgbClr val="0000FF"/>
                </a:solidFill>
                <a:latin typeface="Helvetica Neue"/>
                <a:ea typeface="Helvetica Neue"/>
                <a:cs typeface="Helvetica Neue"/>
                <a:sym typeface="Helvetica Neue"/>
              </a:rPr>
              <a:t>συμβασιοποίησης</a:t>
            </a:r>
            <a:r>
              <a:rPr lang="el-GR" sz="2000" b="1" dirty="0">
                <a:solidFill>
                  <a:srgbClr val="0000FF"/>
                </a:solidFill>
                <a:latin typeface="Helvetica Neue"/>
                <a:ea typeface="Helvetica Neue"/>
                <a:cs typeface="Helvetica Neue"/>
                <a:sym typeface="Helvetica Neue"/>
              </a:rPr>
              <a:t> ή δημοπράτησης.</a:t>
            </a:r>
            <a:endParaRPr sz="2000" b="1" dirty="0">
              <a:solidFill>
                <a:srgbClr val="0000FF"/>
              </a:solidFill>
              <a:latin typeface="Helvetica Neue"/>
              <a:ea typeface="Helvetica Neue"/>
              <a:cs typeface="Helvetica Neue"/>
              <a:sym typeface="Helvetica Neue"/>
            </a:endParaRPr>
          </a:p>
          <a:p>
            <a:pPr marL="201240" lvl="0" indent="0" algn="l" rtl="0">
              <a:lnSpc>
                <a:spcPct val="90000"/>
              </a:lnSpc>
              <a:spcBef>
                <a:spcPts val="601"/>
              </a:spcBef>
              <a:spcAft>
                <a:spcPts val="0"/>
              </a:spcAft>
              <a:buNone/>
            </a:pPr>
            <a:endParaRPr sz="18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800" dirty="0">
              <a:solidFill>
                <a:schemeClr val="dk1"/>
              </a:solidFill>
              <a:latin typeface="Helvetica Neue"/>
              <a:ea typeface="Helvetica Neue"/>
              <a:cs typeface="Helvetica Neue"/>
              <a:sym typeface="Helvetica Neue"/>
            </a:endParaRPr>
          </a:p>
          <a:p>
            <a:pPr marL="201240" lvl="0" indent="0" algn="l" rtl="0">
              <a:lnSpc>
                <a:spcPct val="90000"/>
              </a:lnSpc>
              <a:spcBef>
                <a:spcPts val="601"/>
              </a:spcBef>
              <a:spcAft>
                <a:spcPts val="0"/>
              </a:spcAft>
              <a:buNone/>
            </a:pPr>
            <a:endParaRPr sz="2000" b="1" dirty="0">
              <a:solidFill>
                <a:schemeClr val="dk1"/>
              </a:solidFill>
              <a:latin typeface="Helvetica Neue"/>
              <a:ea typeface="Helvetica Neue"/>
              <a:cs typeface="Helvetica Neue"/>
              <a:sym typeface="Helvetica Neue"/>
            </a:endParaRPr>
          </a:p>
          <a:p>
            <a:pPr marL="91440" marR="0" lvl="0" indent="-127000" algn="l" rtl="0">
              <a:lnSpc>
                <a:spcPct val="90000"/>
              </a:lnSpc>
              <a:spcBef>
                <a:spcPts val="0"/>
              </a:spcBef>
              <a:spcAft>
                <a:spcPts val="0"/>
              </a:spcAft>
              <a:buClr>
                <a:schemeClr val="dk1"/>
              </a:buClr>
              <a:buSzPts val="2000"/>
              <a:buFont typeface="Helvetica Neue"/>
              <a:buChar char=" "/>
            </a:pPr>
            <a:endParaRPr sz="2000" b="1" dirty="0">
              <a:solidFill>
                <a:schemeClr val="dk1"/>
              </a:solidFill>
              <a:latin typeface="Helvetica Neue"/>
              <a:ea typeface="Helvetica Neue"/>
              <a:cs typeface="Helvetica Neue"/>
              <a:sym typeface="Helvetica Neue"/>
            </a:endParaRPr>
          </a:p>
        </p:txBody>
      </p:sp>
      <p:sp>
        <p:nvSpPr>
          <p:cNvPr id="485" name="Google Shape;485;p88"/>
          <p:cNvSpPr/>
          <p:nvPr/>
        </p:nvSpPr>
        <p:spPr>
          <a:xfrm>
            <a:off x="864720" y="5322960"/>
            <a:ext cx="3633900" cy="853500"/>
          </a:xfrm>
          <a:prstGeom prst="rect">
            <a:avLst/>
          </a:prstGeom>
          <a:noFill/>
          <a:ln>
            <a:noFill/>
          </a:ln>
        </p:spPr>
        <p:txBody>
          <a:bodyPr spcFirstLastPara="1" wrap="square" lIns="25550" tIns="25550" rIns="25550" bIns="25550" anchor="ctr" anchorCtr="0">
            <a:noAutofit/>
          </a:bodyPr>
          <a:lstStyle/>
          <a:p>
            <a:pPr marL="0" marR="0" lvl="0" indent="0" algn="l" rtl="0">
              <a:lnSpc>
                <a:spcPct val="120000"/>
              </a:lnSpc>
              <a:spcBef>
                <a:spcPts val="0"/>
              </a:spcBef>
              <a:spcAft>
                <a:spcPts val="0"/>
              </a:spcAft>
              <a:buNone/>
            </a:pPr>
            <a:r>
              <a:rPr lang="el-GR" sz="1600" b="1" i="0" u="none" strike="noStrike" cap="none">
                <a:solidFill>
                  <a:srgbClr val="0070C0"/>
                </a:solidFill>
                <a:latin typeface="Helvetica Neue"/>
                <a:ea typeface="Helvetica Neue"/>
                <a:cs typeface="Helvetica Neue"/>
                <a:sym typeface="Helvetica Neue"/>
              </a:rPr>
              <a:t>Γιώργος Σπ. Πούρος</a:t>
            </a:r>
            <a:endParaRPr sz="1600" b="0" i="0" u="none" strike="noStrike" cap="none">
              <a:latin typeface="Arial"/>
              <a:ea typeface="Arial"/>
              <a:cs typeface="Arial"/>
              <a:sym typeface="Arial"/>
            </a:endParaRPr>
          </a:p>
          <a:p>
            <a:pPr marL="0" marR="0" lvl="0" indent="0" algn="l" rtl="0">
              <a:lnSpc>
                <a:spcPct val="120000"/>
              </a:lnSpc>
              <a:spcBef>
                <a:spcPts val="0"/>
              </a:spcBef>
              <a:spcAft>
                <a:spcPts val="0"/>
              </a:spcAft>
              <a:buNone/>
            </a:pPr>
            <a:r>
              <a:rPr lang="el-GR" sz="1400" b="1" i="0" u="none" strike="noStrike" cap="none">
                <a:solidFill>
                  <a:srgbClr val="0070C0"/>
                </a:solidFill>
                <a:latin typeface="Helvetica Neue"/>
                <a:ea typeface="Helvetica Neue"/>
                <a:cs typeface="Helvetica Neue"/>
                <a:sym typeface="Helvetica Neue"/>
              </a:rPr>
              <a:t>Αναπληρωτής Δήμαρχος</a:t>
            </a:r>
            <a:endParaRPr sz="1400" b="0" i="0" u="none" strike="noStrike" cap="none">
              <a:latin typeface="Arial"/>
              <a:ea typeface="Arial"/>
              <a:cs typeface="Arial"/>
              <a:sym typeface="Arial"/>
            </a:endParaRPr>
          </a:p>
          <a:p>
            <a:pPr marL="0" marR="0" lvl="0" indent="0" algn="l" rtl="0">
              <a:lnSpc>
                <a:spcPct val="120000"/>
              </a:lnSpc>
              <a:spcBef>
                <a:spcPts val="0"/>
              </a:spcBef>
              <a:spcAft>
                <a:spcPts val="0"/>
              </a:spcAft>
              <a:buNone/>
            </a:pPr>
            <a:r>
              <a:rPr lang="el-GR" sz="1400" b="1" i="0" u="none" strike="noStrike" cap="none">
                <a:solidFill>
                  <a:srgbClr val="0070C0"/>
                </a:solidFill>
                <a:latin typeface="Helvetica Neue"/>
                <a:ea typeface="Helvetica Neue"/>
                <a:cs typeface="Helvetica Neue"/>
                <a:sym typeface="Helvetica Neue"/>
              </a:rPr>
              <a:t>Αντιδήμαρχος Τεχνικών Υπηρεσιών</a:t>
            </a:r>
            <a:endParaRPr sz="1400" b="0" i="0" u="none" strike="noStrike" cap="none">
              <a:latin typeface="Arial"/>
              <a:ea typeface="Arial"/>
              <a:cs typeface="Arial"/>
              <a:sym typeface="Arial"/>
            </a:endParaRPr>
          </a:p>
        </p:txBody>
      </p:sp>
      <p:pic>
        <p:nvPicPr>
          <p:cNvPr id="486" name="Google Shape;486;p88" descr="Αρχείο:Δηλωτικό σήμα Κορινθίων.png - Βικιπαίδεια"/>
          <p:cNvPicPr preferRelativeResize="0"/>
          <p:nvPr/>
        </p:nvPicPr>
        <p:blipFill rotWithShape="1">
          <a:blip r:embed="rId3">
            <a:alphaModFix/>
          </a:blip>
          <a:srcRect/>
          <a:stretch/>
        </p:blipFill>
        <p:spPr>
          <a:xfrm>
            <a:off x="10592520" y="177840"/>
            <a:ext cx="1004400" cy="1375920"/>
          </a:xfrm>
          <a:prstGeom prst="rect">
            <a:avLst/>
          </a:prstGeom>
          <a:noFill/>
          <a:ln>
            <a:noFill/>
          </a:ln>
        </p:spPr>
      </p:pic>
      <p:sp>
        <p:nvSpPr>
          <p:cNvPr id="487" name="Google Shape;487;p88"/>
          <p:cNvSpPr/>
          <p:nvPr/>
        </p:nvSpPr>
        <p:spPr>
          <a:xfrm>
            <a:off x="938760" y="106200"/>
            <a:ext cx="2929800" cy="388500"/>
          </a:xfrm>
          <a:prstGeom prst="rect">
            <a:avLst/>
          </a:prstGeom>
          <a:noFill/>
          <a:ln>
            <a:noFill/>
          </a:ln>
        </p:spPr>
        <p:txBody>
          <a:bodyPr spcFirstLastPara="1" wrap="square" lIns="25550" tIns="25550" rIns="25550" bIns="25550" anchor="ctr" anchorCtr="0">
            <a:noAutofit/>
          </a:bodyPr>
          <a:lstStyle/>
          <a:p>
            <a:pPr marL="0" marR="0" lvl="0" indent="0" algn="l" rtl="0">
              <a:lnSpc>
                <a:spcPct val="120000"/>
              </a:lnSpc>
              <a:spcBef>
                <a:spcPts val="0"/>
              </a:spcBef>
              <a:spcAft>
                <a:spcPts val="0"/>
              </a:spcAft>
              <a:buNone/>
            </a:pPr>
            <a:r>
              <a:rPr lang="el-GR" sz="1850" b="1" i="0" u="none" strike="noStrike" cap="none">
                <a:solidFill>
                  <a:srgbClr val="0070C0"/>
                </a:solidFill>
                <a:latin typeface="Helvetica Neue"/>
                <a:ea typeface="Helvetica Neue"/>
                <a:cs typeface="Helvetica Neue"/>
                <a:sym typeface="Helvetica Neue"/>
              </a:rPr>
              <a:t>Ετήσιος Απολογισμός</a:t>
            </a:r>
            <a:endParaRPr sz="1850" b="0" i="0" u="none" strike="noStrike" cap="none">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89"/>
          <p:cNvSpPr/>
          <p:nvPr/>
        </p:nvSpPr>
        <p:spPr>
          <a:xfrm>
            <a:off x="1097280" y="286560"/>
            <a:ext cx="10057800" cy="145020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a:solidFill>
                  <a:schemeClr val="dk1"/>
                </a:solidFill>
                <a:highlight>
                  <a:srgbClr val="FFFFFF"/>
                </a:highlight>
                <a:latin typeface="Helvetica Neue"/>
                <a:ea typeface="Helvetica Neue"/>
                <a:cs typeface="Helvetica Neue"/>
                <a:sym typeface="Helvetica Neue"/>
              </a:rPr>
              <a:t>Οδοποιϊα Άσσου-Λεχαίου</a:t>
            </a:r>
            <a:endParaRPr sz="3200" b="1" i="0" u="none" strike="noStrike" cap="none">
              <a:solidFill>
                <a:schemeClr val="dk1"/>
              </a:solidFill>
              <a:latin typeface="Helvetica Neue"/>
              <a:ea typeface="Helvetica Neue"/>
              <a:cs typeface="Helvetica Neue"/>
              <a:sym typeface="Helvetica Neue"/>
            </a:endParaRPr>
          </a:p>
        </p:txBody>
      </p:sp>
      <p:sp>
        <p:nvSpPr>
          <p:cNvPr id="493" name="Google Shape;493;p89"/>
          <p:cNvSpPr/>
          <p:nvPr/>
        </p:nvSpPr>
        <p:spPr>
          <a:xfrm>
            <a:off x="1097280" y="1845720"/>
            <a:ext cx="10057800" cy="402270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chemeClr val="dk1"/>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a:t>
            </a:r>
            <a:r>
              <a:rPr lang="el-GR" sz="2600" b="1" i="0" u="none" strike="noStrike" cap="none">
                <a:solidFill>
                  <a:schemeClr val="dk1"/>
                </a:solidFill>
                <a:latin typeface="Helvetica Neue"/>
                <a:ea typeface="Helvetica Neue"/>
                <a:cs typeface="Helvetica Neue"/>
                <a:sym typeface="Helvetica Neue"/>
              </a:rPr>
              <a:t> </a:t>
            </a:r>
            <a:r>
              <a:rPr lang="el-GR" sz="2600" b="1">
                <a:solidFill>
                  <a:schemeClr val="dk1"/>
                </a:solidFill>
                <a:latin typeface="Helvetica Neue"/>
                <a:ea typeface="Helvetica Neue"/>
                <a:cs typeface="Helvetica Neue"/>
                <a:sym typeface="Helvetica Neue"/>
              </a:rPr>
              <a:t>600.000</a:t>
            </a:r>
            <a:r>
              <a:rPr lang="el-GR" sz="2600" b="1" i="0" u="none" strike="noStrike" cap="none">
                <a:solidFill>
                  <a:schemeClr val="dk1"/>
                </a:solidFill>
                <a:latin typeface="Helvetica Neue"/>
                <a:ea typeface="Helvetica Neue"/>
                <a:cs typeface="Helvetica Neue"/>
                <a:sym typeface="Helvetica Neue"/>
              </a:rPr>
              <a:t>€</a:t>
            </a:r>
            <a:endParaRPr sz="2600" b="1" i="0" u="none" strike="noStrike" cap="none">
              <a:solidFill>
                <a:schemeClr val="dk1"/>
              </a:solidFill>
            </a:endParaRPr>
          </a:p>
          <a:p>
            <a:pPr marL="91440" marR="0" lvl="0" indent="-165100" algn="l" rtl="0">
              <a:lnSpc>
                <a:spcPct val="90000"/>
              </a:lnSpc>
              <a:spcBef>
                <a:spcPts val="1400"/>
              </a:spcBef>
              <a:spcAft>
                <a:spcPts val="0"/>
              </a:spcAft>
              <a:buClr>
                <a:schemeClr val="dk1"/>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 </a:t>
            </a:r>
            <a:r>
              <a:rPr lang="el-GR" sz="2600" b="1">
                <a:solidFill>
                  <a:schemeClr val="dk1"/>
                </a:solidFill>
                <a:latin typeface="Helvetica Neue"/>
                <a:ea typeface="Helvetica Neue"/>
                <a:cs typeface="Helvetica Neue"/>
                <a:sym typeface="Helvetica Neue"/>
              </a:rPr>
              <a:t>Ίδιοι Πόροι</a:t>
            </a:r>
            <a:endParaRPr sz="2600" b="1" i="0" u="none" strike="noStrike" cap="none">
              <a:solidFill>
                <a:schemeClr val="dk1"/>
              </a:solidFill>
            </a:endParaRPr>
          </a:p>
          <a:p>
            <a:pPr marL="91440" marR="0" lvl="0" indent="-165100" algn="l" rtl="0">
              <a:lnSpc>
                <a:spcPct val="90000"/>
              </a:lnSpc>
              <a:spcBef>
                <a:spcPts val="1400"/>
              </a:spcBef>
              <a:spcAft>
                <a:spcPts val="0"/>
              </a:spcAft>
              <a:buClr>
                <a:schemeClr val="dk1"/>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 </a:t>
            </a:r>
            <a:r>
              <a:rPr lang="el-GR" sz="2600" b="1">
                <a:solidFill>
                  <a:schemeClr val="dk1"/>
                </a:solidFill>
                <a:latin typeface="Helvetica Neue"/>
                <a:ea typeface="Helvetica Neue"/>
                <a:cs typeface="Helvetica Neue"/>
                <a:sym typeface="Helvetica Neue"/>
              </a:rPr>
              <a:t>ΓΕΝΙΚΗ ΑΣΦΑΛΤΙΚΩΝ ΙΚΕ</a:t>
            </a:r>
            <a:endParaRPr sz="2600" b="1">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chemeClr val="dk1"/>
              </a:buClr>
              <a:buSzPts val="2600"/>
              <a:buFont typeface="Helvetica Neue"/>
              <a:buChar char="❖"/>
            </a:pPr>
            <a:r>
              <a:rPr lang="el-GR" sz="2600">
                <a:solidFill>
                  <a:schemeClr val="dk1"/>
                </a:solidFill>
                <a:latin typeface="Helvetica Neue"/>
                <a:ea typeface="Helvetica Neue"/>
                <a:cs typeface="Helvetica Neue"/>
                <a:sym typeface="Helvetica Neue"/>
              </a:rPr>
              <a:t>Έκπτωση: </a:t>
            </a:r>
            <a:r>
              <a:rPr lang="el-GR" sz="2600" b="1">
                <a:solidFill>
                  <a:schemeClr val="dk1"/>
                </a:solidFill>
                <a:latin typeface="Helvetica Neue"/>
                <a:ea typeface="Helvetica Neue"/>
                <a:cs typeface="Helvetica Neue"/>
                <a:sym typeface="Helvetica Neue"/>
              </a:rPr>
              <a:t>50,47%</a:t>
            </a:r>
            <a:endParaRPr sz="2600" b="1">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chemeClr val="dk1"/>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a:t>
            </a:r>
            <a:r>
              <a:rPr lang="el-GR" sz="2600" b="1" i="0" u="none" strike="noStrike" cap="none">
                <a:solidFill>
                  <a:schemeClr val="dk1"/>
                </a:solidFill>
                <a:latin typeface="Helvetica Neue"/>
                <a:ea typeface="Helvetica Neue"/>
                <a:cs typeface="Helvetica Neue"/>
                <a:sym typeface="Helvetica Neue"/>
              </a:rPr>
              <a:t> Υπό συμβασιοποίηση</a:t>
            </a:r>
            <a:endParaRPr sz="2600" b="1" i="0" u="none" strike="noStrike" cap="none">
              <a:solidFill>
                <a:schemeClr val="dk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90"/>
          <p:cNvSpPr/>
          <p:nvPr/>
        </p:nvSpPr>
        <p:spPr>
          <a:xfrm>
            <a:off x="1097280" y="286560"/>
            <a:ext cx="10057800" cy="145020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a:solidFill>
                  <a:schemeClr val="dk1"/>
                </a:solidFill>
                <a:latin typeface="Helvetica Neue"/>
                <a:ea typeface="Helvetica Neue"/>
                <a:cs typeface="Helvetica Neue"/>
                <a:sym typeface="Helvetica Neue"/>
              </a:rPr>
              <a:t>Οδοποιϊα Δ.Ε. Κορινθίων</a:t>
            </a:r>
            <a:endParaRPr sz="3200" b="1" i="0" u="none" strike="noStrike" cap="none">
              <a:solidFill>
                <a:schemeClr val="dk1"/>
              </a:solidFill>
              <a:latin typeface="Helvetica Neue"/>
              <a:ea typeface="Helvetica Neue"/>
              <a:cs typeface="Helvetica Neue"/>
              <a:sym typeface="Helvetica Neue"/>
            </a:endParaRPr>
          </a:p>
        </p:txBody>
      </p:sp>
      <p:sp>
        <p:nvSpPr>
          <p:cNvPr id="499" name="Google Shape;499;p90"/>
          <p:cNvSpPr/>
          <p:nvPr/>
        </p:nvSpPr>
        <p:spPr>
          <a:xfrm>
            <a:off x="1097280" y="1845720"/>
            <a:ext cx="10057800" cy="402270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a:t>
            </a:r>
            <a:r>
              <a:rPr lang="el-GR" sz="2600" b="1" i="0" u="none" strike="noStrike" cap="none">
                <a:solidFill>
                  <a:schemeClr val="dk1"/>
                </a:solidFill>
                <a:latin typeface="Helvetica Neue"/>
                <a:ea typeface="Helvetica Neue"/>
                <a:cs typeface="Helvetica Neue"/>
                <a:sym typeface="Helvetica Neue"/>
              </a:rPr>
              <a:t> 320</a:t>
            </a:r>
            <a:r>
              <a:rPr lang="el-GR" sz="2600" b="1">
                <a:solidFill>
                  <a:schemeClr val="dk1"/>
                </a:solidFill>
                <a:latin typeface="Helvetica Neue"/>
                <a:ea typeface="Helvetica Neue"/>
                <a:cs typeface="Helvetica Neue"/>
                <a:sym typeface="Helvetica Neue"/>
              </a:rPr>
              <a:t>.0</a:t>
            </a:r>
            <a:r>
              <a:rPr lang="el-GR" sz="2600" b="1" i="0" u="none" strike="noStrike" cap="none">
                <a:solidFill>
                  <a:schemeClr val="dk1"/>
                </a:solidFill>
                <a:latin typeface="Helvetica Neue"/>
                <a:ea typeface="Helvetica Neue"/>
                <a:cs typeface="Helvetica Neue"/>
                <a:sym typeface="Helvetica Neue"/>
              </a:rPr>
              <a:t>00€</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 </a:t>
            </a:r>
            <a:r>
              <a:rPr lang="el-GR" sz="2600" b="1" i="0" u="none" strike="noStrike" cap="none">
                <a:solidFill>
                  <a:schemeClr val="dk1"/>
                </a:solidFill>
                <a:latin typeface="Helvetica Neue"/>
                <a:ea typeface="Helvetica Neue"/>
                <a:cs typeface="Helvetica Neue"/>
                <a:sym typeface="Helvetica Neue"/>
              </a:rPr>
              <a:t>Ίδιοι Πόροι</a:t>
            </a:r>
            <a:endParaRPr sz="2600" b="1">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a:t>
            </a:r>
            <a:r>
              <a:rPr lang="el-GR" sz="2600" b="1" i="0" u="none" strike="noStrike" cap="none">
                <a:solidFill>
                  <a:schemeClr val="dk1"/>
                </a:solidFill>
                <a:latin typeface="Helvetica Neue"/>
                <a:ea typeface="Helvetica Neue"/>
                <a:cs typeface="Helvetica Neue"/>
                <a:sym typeface="Helvetica Neue"/>
              </a:rPr>
              <a:t> </a:t>
            </a:r>
            <a:r>
              <a:rPr lang="el-GR" sz="2600" b="1">
                <a:solidFill>
                  <a:schemeClr val="dk1"/>
                </a:solidFill>
                <a:latin typeface="Helvetica Neue"/>
                <a:ea typeface="Helvetica Neue"/>
                <a:cs typeface="Helvetica Neue"/>
                <a:sym typeface="Helvetica Neue"/>
              </a:rPr>
              <a:t>Σ.Λ. ΕΥΠΑΛΙΝΟΣ Α.Τ.Ε. </a:t>
            </a:r>
            <a:endParaRPr sz="2600" b="1">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Helvetica Neue"/>
              <a:buChar char="❖"/>
            </a:pPr>
            <a:r>
              <a:rPr lang="el-GR" sz="2600">
                <a:solidFill>
                  <a:schemeClr val="dk1"/>
                </a:solidFill>
                <a:latin typeface="Helvetica Neue"/>
                <a:ea typeface="Helvetica Neue"/>
                <a:cs typeface="Helvetica Neue"/>
                <a:sym typeface="Helvetica Neue"/>
              </a:rPr>
              <a:t>Έκπτωση: </a:t>
            </a:r>
            <a:r>
              <a:rPr lang="el-GR" sz="2600" b="1">
                <a:solidFill>
                  <a:schemeClr val="dk1"/>
                </a:solidFill>
                <a:latin typeface="Helvetica Neue"/>
                <a:ea typeface="Helvetica Neue"/>
                <a:cs typeface="Helvetica Neue"/>
                <a:sym typeface="Helvetica Neue"/>
              </a:rPr>
              <a:t>48,00%</a:t>
            </a:r>
            <a:endParaRPr sz="2600" b="1">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a:t>
            </a:r>
            <a:r>
              <a:rPr lang="el-GR" sz="2600" b="1" i="0" u="none" strike="noStrike" cap="none">
                <a:solidFill>
                  <a:schemeClr val="dk1"/>
                </a:solidFill>
                <a:latin typeface="Helvetica Neue"/>
                <a:ea typeface="Helvetica Neue"/>
                <a:cs typeface="Helvetica Neue"/>
                <a:sym typeface="Helvetica Neue"/>
              </a:rPr>
              <a:t> Υπό συμβασιοποίηση</a:t>
            </a:r>
            <a:endParaRPr sz="2600" b="1" i="0" u="none" strike="noStrike" cap="none">
              <a:solidFill>
                <a:schemeClr val="dk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91"/>
          <p:cNvSpPr/>
          <p:nvPr/>
        </p:nvSpPr>
        <p:spPr>
          <a:xfrm>
            <a:off x="1097280" y="286560"/>
            <a:ext cx="10057800" cy="145020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a:solidFill>
                  <a:schemeClr val="dk1"/>
                </a:solidFill>
                <a:latin typeface="Helvetica Neue"/>
                <a:ea typeface="Helvetica Neue"/>
                <a:cs typeface="Helvetica Neue"/>
                <a:sym typeface="Helvetica Neue"/>
              </a:rPr>
              <a:t>Οδοποιϊα Δ.Ε. Σαρωνικού</a:t>
            </a:r>
            <a:endParaRPr sz="3200" b="1" i="0" u="none" strike="noStrike" cap="none">
              <a:solidFill>
                <a:schemeClr val="dk1"/>
              </a:solidFill>
              <a:latin typeface="Helvetica Neue"/>
              <a:ea typeface="Helvetica Neue"/>
              <a:cs typeface="Helvetica Neue"/>
              <a:sym typeface="Helvetica Neue"/>
            </a:endParaRPr>
          </a:p>
        </p:txBody>
      </p:sp>
      <p:sp>
        <p:nvSpPr>
          <p:cNvPr id="505" name="Google Shape;505;p91"/>
          <p:cNvSpPr/>
          <p:nvPr/>
        </p:nvSpPr>
        <p:spPr>
          <a:xfrm>
            <a:off x="1097280" y="1845720"/>
            <a:ext cx="10057800" cy="402270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a:t>
            </a:r>
            <a:r>
              <a:rPr lang="el-GR" sz="2600" b="1" i="0" u="none" strike="noStrike" cap="none">
                <a:solidFill>
                  <a:schemeClr val="dk1"/>
                </a:solidFill>
                <a:latin typeface="Helvetica Neue"/>
                <a:ea typeface="Helvetica Neue"/>
                <a:cs typeface="Helvetica Neue"/>
                <a:sym typeface="Helvetica Neue"/>
              </a:rPr>
              <a:t> 600</a:t>
            </a:r>
            <a:r>
              <a:rPr lang="el-GR" sz="2600" b="1">
                <a:solidFill>
                  <a:schemeClr val="dk1"/>
                </a:solidFill>
                <a:latin typeface="Helvetica Neue"/>
                <a:ea typeface="Helvetica Neue"/>
                <a:cs typeface="Helvetica Neue"/>
                <a:sym typeface="Helvetica Neue"/>
              </a:rPr>
              <a:t>.0</a:t>
            </a:r>
            <a:r>
              <a:rPr lang="el-GR" sz="2600" b="1" i="0" u="none" strike="noStrike" cap="none">
                <a:solidFill>
                  <a:schemeClr val="dk1"/>
                </a:solidFill>
                <a:latin typeface="Helvetica Neue"/>
                <a:ea typeface="Helvetica Neue"/>
                <a:cs typeface="Helvetica Neue"/>
                <a:sym typeface="Helvetica Neue"/>
              </a:rPr>
              <a:t>00€</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a:t>
            </a:r>
            <a:r>
              <a:rPr lang="el-GR" sz="2600" b="1" i="0" u="none" strike="noStrike" cap="none">
                <a:solidFill>
                  <a:schemeClr val="dk1"/>
                </a:solidFill>
                <a:latin typeface="Helvetica Neue"/>
                <a:ea typeface="Helvetica Neue"/>
                <a:cs typeface="Helvetica Neue"/>
                <a:sym typeface="Helvetica Neue"/>
              </a:rPr>
              <a:t> Ίδιοι Πόροι</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 </a:t>
            </a:r>
            <a:r>
              <a:rPr lang="el-GR" sz="2600" b="1">
                <a:solidFill>
                  <a:schemeClr val="dk1"/>
                </a:solidFill>
                <a:latin typeface="Helvetica Neue"/>
                <a:ea typeface="Helvetica Neue"/>
                <a:cs typeface="Helvetica Neue"/>
                <a:sym typeface="Helvetica Neue"/>
              </a:rPr>
              <a:t>ΟΔΟΓΕΝΕΣΙΣ ΙΚΕ</a:t>
            </a:r>
            <a:endParaRPr sz="2600" b="1">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Helvetica Neue"/>
              <a:buChar char="❖"/>
            </a:pPr>
            <a:r>
              <a:rPr lang="el-GR" sz="2600">
                <a:solidFill>
                  <a:schemeClr val="dk1"/>
                </a:solidFill>
                <a:latin typeface="Helvetica Neue"/>
                <a:ea typeface="Helvetica Neue"/>
                <a:cs typeface="Helvetica Neue"/>
                <a:sym typeface="Helvetica Neue"/>
              </a:rPr>
              <a:t>Έκπτωση: </a:t>
            </a:r>
            <a:r>
              <a:rPr lang="el-GR" sz="2600" b="1">
                <a:solidFill>
                  <a:schemeClr val="dk1"/>
                </a:solidFill>
                <a:latin typeface="Helvetica Neue"/>
                <a:ea typeface="Helvetica Neue"/>
                <a:cs typeface="Helvetica Neue"/>
                <a:sym typeface="Helvetica Neue"/>
              </a:rPr>
              <a:t>30,63%</a:t>
            </a:r>
            <a:endParaRPr sz="2600" b="1">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a:t>
            </a:r>
            <a:r>
              <a:rPr lang="el-GR" sz="2600" b="1" i="0" u="none" strike="noStrike" cap="none">
                <a:solidFill>
                  <a:schemeClr val="dk1"/>
                </a:solidFill>
                <a:latin typeface="Helvetica Neue"/>
                <a:ea typeface="Helvetica Neue"/>
                <a:cs typeface="Helvetica Neue"/>
                <a:sym typeface="Helvetica Neue"/>
              </a:rPr>
              <a:t> Υπό συμβασιοποίηση</a:t>
            </a:r>
            <a:endParaRPr sz="2600" b="1" i="0" u="none" strike="noStrike" cap="none">
              <a:solidFill>
                <a:schemeClr val="dk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92"/>
          <p:cNvSpPr/>
          <p:nvPr/>
        </p:nvSpPr>
        <p:spPr>
          <a:xfrm>
            <a:off x="1097280" y="286560"/>
            <a:ext cx="10057800" cy="145020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a:solidFill>
                  <a:schemeClr val="dk1"/>
                </a:solidFill>
                <a:latin typeface="Helvetica Neue"/>
                <a:ea typeface="Helvetica Neue"/>
                <a:cs typeface="Helvetica Neue"/>
                <a:sym typeface="Helvetica Neue"/>
              </a:rPr>
              <a:t>Οδοποιϊα Δ.Ε. Σολυγείας</a:t>
            </a:r>
            <a:endParaRPr sz="3200" b="1" i="0" u="none" strike="noStrike" cap="none">
              <a:solidFill>
                <a:schemeClr val="dk1"/>
              </a:solidFill>
              <a:latin typeface="Helvetica Neue"/>
              <a:ea typeface="Helvetica Neue"/>
              <a:cs typeface="Helvetica Neue"/>
              <a:sym typeface="Helvetica Neue"/>
            </a:endParaRPr>
          </a:p>
        </p:txBody>
      </p:sp>
      <p:sp>
        <p:nvSpPr>
          <p:cNvPr id="511" name="Google Shape;511;p92"/>
          <p:cNvSpPr/>
          <p:nvPr/>
        </p:nvSpPr>
        <p:spPr>
          <a:xfrm>
            <a:off x="1097280" y="1845720"/>
            <a:ext cx="10057800" cy="402270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a:t>
            </a:r>
            <a:r>
              <a:rPr lang="el-GR" sz="2600" b="1" i="0" u="none" strike="noStrike" cap="none">
                <a:solidFill>
                  <a:schemeClr val="dk1"/>
                </a:solidFill>
                <a:latin typeface="Helvetica Neue"/>
                <a:ea typeface="Helvetica Neue"/>
                <a:cs typeface="Helvetica Neue"/>
                <a:sym typeface="Helvetica Neue"/>
              </a:rPr>
              <a:t> </a:t>
            </a:r>
            <a:r>
              <a:rPr lang="el-GR" sz="2600" b="1">
                <a:solidFill>
                  <a:schemeClr val="dk1"/>
                </a:solidFill>
                <a:latin typeface="Helvetica Neue"/>
                <a:ea typeface="Helvetica Neue"/>
                <a:cs typeface="Helvetica Neue"/>
                <a:sym typeface="Helvetica Neue"/>
              </a:rPr>
              <a:t>60</a:t>
            </a:r>
            <a:r>
              <a:rPr lang="el-GR" sz="2600" b="1" i="0" u="none" strike="noStrike" cap="none">
                <a:solidFill>
                  <a:schemeClr val="dk1"/>
                </a:solidFill>
                <a:latin typeface="Helvetica Neue"/>
                <a:ea typeface="Helvetica Neue"/>
                <a:cs typeface="Helvetica Neue"/>
                <a:sym typeface="Helvetica Neue"/>
              </a:rPr>
              <a:t>0</a:t>
            </a:r>
            <a:r>
              <a:rPr lang="el-GR" sz="2600" b="1">
                <a:solidFill>
                  <a:schemeClr val="dk1"/>
                </a:solidFill>
                <a:latin typeface="Helvetica Neue"/>
                <a:ea typeface="Helvetica Neue"/>
                <a:cs typeface="Helvetica Neue"/>
                <a:sym typeface="Helvetica Neue"/>
              </a:rPr>
              <a:t>.0</a:t>
            </a:r>
            <a:r>
              <a:rPr lang="el-GR" sz="2600" b="1" i="0" u="none" strike="noStrike" cap="none">
                <a:solidFill>
                  <a:schemeClr val="dk1"/>
                </a:solidFill>
                <a:latin typeface="Helvetica Neue"/>
                <a:ea typeface="Helvetica Neue"/>
                <a:cs typeface="Helvetica Neue"/>
                <a:sym typeface="Helvetica Neue"/>
              </a:rPr>
              <a:t>00€</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a:t>
            </a:r>
            <a:r>
              <a:rPr lang="el-GR" sz="2600" b="1" i="0" u="none" strike="noStrike" cap="none">
                <a:solidFill>
                  <a:schemeClr val="dk1"/>
                </a:solidFill>
                <a:latin typeface="Helvetica Neue"/>
                <a:ea typeface="Helvetica Neue"/>
                <a:cs typeface="Helvetica Neue"/>
                <a:sym typeface="Helvetica Neue"/>
              </a:rPr>
              <a:t> Ίδιοι Πόροι</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 </a:t>
            </a:r>
            <a:r>
              <a:rPr lang="el-GR" sz="2600" b="1">
                <a:solidFill>
                  <a:schemeClr val="dk1"/>
                </a:solidFill>
                <a:latin typeface="Helvetica Neue"/>
                <a:ea typeface="Helvetica Neue"/>
                <a:cs typeface="Helvetica Neue"/>
                <a:sym typeface="Helvetica Neue"/>
              </a:rPr>
              <a:t>ΙΑΚΩΒΟΣ ΣΠΑΘΟΠΟΥΛΟΣ</a:t>
            </a:r>
            <a:endParaRPr sz="2600" b="1">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Helvetica Neue"/>
              <a:buChar char="❖"/>
            </a:pPr>
            <a:r>
              <a:rPr lang="el-GR" sz="2600">
                <a:solidFill>
                  <a:schemeClr val="dk1"/>
                </a:solidFill>
                <a:latin typeface="Helvetica Neue"/>
                <a:ea typeface="Helvetica Neue"/>
                <a:cs typeface="Helvetica Neue"/>
                <a:sym typeface="Helvetica Neue"/>
              </a:rPr>
              <a:t>Έκπτωση: </a:t>
            </a:r>
            <a:r>
              <a:rPr lang="el-GR" sz="2600" b="1">
                <a:solidFill>
                  <a:schemeClr val="dk1"/>
                </a:solidFill>
                <a:latin typeface="Helvetica Neue"/>
                <a:ea typeface="Helvetica Neue"/>
                <a:cs typeface="Helvetica Neue"/>
                <a:sym typeface="Helvetica Neue"/>
              </a:rPr>
              <a:t>40,68%</a:t>
            </a:r>
            <a:endParaRPr sz="2600" b="1">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a:t>
            </a:r>
            <a:r>
              <a:rPr lang="el-GR" sz="2600" b="1" i="0" u="none" strike="noStrike" cap="none">
                <a:solidFill>
                  <a:schemeClr val="dk1"/>
                </a:solidFill>
                <a:latin typeface="Helvetica Neue"/>
                <a:ea typeface="Helvetica Neue"/>
                <a:cs typeface="Helvetica Neue"/>
                <a:sym typeface="Helvetica Neue"/>
              </a:rPr>
              <a:t> </a:t>
            </a:r>
            <a:r>
              <a:rPr lang="el-GR" sz="2600" b="1">
                <a:solidFill>
                  <a:schemeClr val="dk1"/>
                </a:solidFill>
                <a:latin typeface="Helvetica Neue"/>
                <a:ea typeface="Helvetica Neue"/>
                <a:cs typeface="Helvetica Neue"/>
                <a:sym typeface="Helvetica Neue"/>
              </a:rPr>
              <a:t>Υπό συμβασιοποίηση</a:t>
            </a:r>
            <a:endParaRPr sz="2600" b="1" i="0" u="none" strike="noStrike" cap="none">
              <a:solidFill>
                <a:schemeClr val="dk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93"/>
          <p:cNvSpPr/>
          <p:nvPr/>
        </p:nvSpPr>
        <p:spPr>
          <a:xfrm>
            <a:off x="1097280" y="286560"/>
            <a:ext cx="10057800" cy="145020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a:solidFill>
                  <a:schemeClr val="dk1"/>
                </a:solidFill>
                <a:latin typeface="Helvetica Neue"/>
                <a:ea typeface="Helvetica Neue"/>
                <a:cs typeface="Helvetica Neue"/>
                <a:sym typeface="Helvetica Neue"/>
              </a:rPr>
              <a:t>Οδοποιϊα Δ.Ε. Τενέας</a:t>
            </a:r>
            <a:endParaRPr sz="3200" b="1" i="0" u="none" strike="noStrike" cap="none">
              <a:solidFill>
                <a:schemeClr val="dk1"/>
              </a:solidFill>
              <a:latin typeface="Helvetica Neue"/>
              <a:ea typeface="Helvetica Neue"/>
              <a:cs typeface="Helvetica Neue"/>
              <a:sym typeface="Helvetica Neue"/>
            </a:endParaRPr>
          </a:p>
        </p:txBody>
      </p:sp>
      <p:sp>
        <p:nvSpPr>
          <p:cNvPr id="517" name="Google Shape;517;p93"/>
          <p:cNvSpPr/>
          <p:nvPr/>
        </p:nvSpPr>
        <p:spPr>
          <a:xfrm>
            <a:off x="1097280" y="1845720"/>
            <a:ext cx="10057800" cy="402270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a:t>
            </a:r>
            <a:r>
              <a:rPr lang="el-GR" sz="2600" b="1" i="0" u="none" strike="noStrike" cap="none">
                <a:solidFill>
                  <a:schemeClr val="dk1"/>
                </a:solidFill>
                <a:latin typeface="Helvetica Neue"/>
                <a:ea typeface="Helvetica Neue"/>
                <a:cs typeface="Helvetica Neue"/>
                <a:sym typeface="Helvetica Neue"/>
              </a:rPr>
              <a:t> </a:t>
            </a:r>
            <a:r>
              <a:rPr lang="el-GR" sz="2600" b="1">
                <a:solidFill>
                  <a:schemeClr val="dk1"/>
                </a:solidFill>
                <a:latin typeface="Helvetica Neue"/>
                <a:ea typeface="Helvetica Neue"/>
                <a:cs typeface="Helvetica Neue"/>
                <a:sym typeface="Helvetica Neue"/>
              </a:rPr>
              <a:t>500.0</a:t>
            </a:r>
            <a:r>
              <a:rPr lang="el-GR" sz="2600" b="1" i="0" u="none" strike="noStrike" cap="none">
                <a:solidFill>
                  <a:schemeClr val="dk1"/>
                </a:solidFill>
                <a:latin typeface="Helvetica Neue"/>
                <a:ea typeface="Helvetica Neue"/>
                <a:cs typeface="Helvetica Neue"/>
                <a:sym typeface="Helvetica Neue"/>
              </a:rPr>
              <a:t>00€</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a:t>
            </a:r>
            <a:r>
              <a:rPr lang="el-GR" sz="2600" b="1" i="0" u="none" strike="noStrike" cap="none">
                <a:solidFill>
                  <a:schemeClr val="dk1"/>
                </a:solidFill>
                <a:latin typeface="Helvetica Neue"/>
                <a:ea typeface="Helvetica Neue"/>
                <a:cs typeface="Helvetica Neue"/>
                <a:sym typeface="Helvetica Neue"/>
              </a:rPr>
              <a:t> Ίδιοι Πόροι</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a:t>
            </a:r>
            <a:r>
              <a:rPr lang="el-GR" sz="2600" b="1" i="0" u="none" strike="noStrike" cap="none">
                <a:solidFill>
                  <a:schemeClr val="dk1"/>
                </a:solidFill>
                <a:latin typeface="Helvetica Neue"/>
                <a:ea typeface="Helvetica Neue"/>
                <a:cs typeface="Helvetica Neue"/>
                <a:sym typeface="Helvetica Neue"/>
              </a:rPr>
              <a:t> Σ</a:t>
            </a:r>
            <a:r>
              <a:rPr lang="el-GR" sz="2600" b="1">
                <a:solidFill>
                  <a:schemeClr val="dk1"/>
                </a:solidFill>
                <a:latin typeface="Helvetica Neue"/>
                <a:ea typeface="Helvetica Neue"/>
                <a:cs typeface="Helvetica Neue"/>
                <a:sym typeface="Helvetica Neue"/>
              </a:rPr>
              <a:t>Λ. ΕΥΠΑΛΙΝΟΣ ΑΤΕ</a:t>
            </a:r>
            <a:endParaRPr sz="2600" b="1">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Helvetica Neue"/>
              <a:buChar char="❖"/>
            </a:pPr>
            <a:r>
              <a:rPr lang="el-GR" sz="2600">
                <a:solidFill>
                  <a:schemeClr val="dk1"/>
                </a:solidFill>
                <a:latin typeface="Helvetica Neue"/>
                <a:ea typeface="Helvetica Neue"/>
                <a:cs typeface="Helvetica Neue"/>
                <a:sym typeface="Helvetica Neue"/>
              </a:rPr>
              <a:t>Έκπτωση: </a:t>
            </a:r>
            <a:r>
              <a:rPr lang="el-GR" sz="2600" b="1">
                <a:solidFill>
                  <a:schemeClr val="dk1"/>
                </a:solidFill>
                <a:latin typeface="Helvetica Neue"/>
                <a:ea typeface="Helvetica Neue"/>
                <a:cs typeface="Helvetica Neue"/>
                <a:sym typeface="Helvetica Neue"/>
              </a:rPr>
              <a:t>45,00%</a:t>
            </a:r>
            <a:endParaRPr sz="2600" b="1">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a:t>
            </a:r>
            <a:r>
              <a:rPr lang="el-GR" sz="2600" b="1" i="0" u="none" strike="noStrike" cap="none">
                <a:solidFill>
                  <a:schemeClr val="dk1"/>
                </a:solidFill>
                <a:latin typeface="Helvetica Neue"/>
                <a:ea typeface="Helvetica Neue"/>
                <a:cs typeface="Helvetica Neue"/>
                <a:sym typeface="Helvetica Neue"/>
              </a:rPr>
              <a:t> Υπό συμβασιοποίηση</a:t>
            </a:r>
            <a:endParaRPr sz="2600" b="1" i="0" u="none" strike="noStrike" cap="none">
              <a:solidFill>
                <a:schemeClr val="dk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94"/>
          <p:cNvSpPr/>
          <p:nvPr/>
        </p:nvSpPr>
        <p:spPr>
          <a:xfrm>
            <a:off x="1097280" y="286560"/>
            <a:ext cx="10057800" cy="145020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a:solidFill>
                  <a:schemeClr val="dk1"/>
                </a:solidFill>
                <a:highlight>
                  <a:srgbClr val="FFFFFF"/>
                </a:highlight>
                <a:latin typeface="Helvetica Neue"/>
                <a:ea typeface="Helvetica Neue"/>
                <a:cs typeface="Helvetica Neue"/>
                <a:sym typeface="Helvetica Neue"/>
              </a:rPr>
              <a:t>Βελτίωση υποδομών πλησίον ανοιχτής δομής μεταναστών Κορίνθου</a:t>
            </a:r>
            <a:endParaRPr sz="3200" b="1" i="0" u="none" strike="noStrike" cap="none">
              <a:solidFill>
                <a:schemeClr val="dk1"/>
              </a:solidFill>
              <a:latin typeface="Helvetica Neue"/>
              <a:ea typeface="Helvetica Neue"/>
              <a:cs typeface="Helvetica Neue"/>
              <a:sym typeface="Helvetica Neue"/>
            </a:endParaRPr>
          </a:p>
        </p:txBody>
      </p:sp>
      <p:sp>
        <p:nvSpPr>
          <p:cNvPr id="523" name="Google Shape;523;p94"/>
          <p:cNvSpPr/>
          <p:nvPr/>
        </p:nvSpPr>
        <p:spPr>
          <a:xfrm>
            <a:off x="1097280" y="1845720"/>
            <a:ext cx="10057800" cy="402270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a:t>
            </a:r>
            <a:r>
              <a:rPr lang="el-GR" sz="2600" b="1" i="0" u="none" strike="noStrike" cap="none">
                <a:solidFill>
                  <a:schemeClr val="dk1"/>
                </a:solidFill>
                <a:latin typeface="Helvetica Neue"/>
                <a:ea typeface="Helvetica Neue"/>
                <a:cs typeface="Helvetica Neue"/>
                <a:sym typeface="Helvetica Neue"/>
              </a:rPr>
              <a:t> 320</a:t>
            </a:r>
            <a:r>
              <a:rPr lang="el-GR" sz="2600" b="1">
                <a:solidFill>
                  <a:schemeClr val="dk1"/>
                </a:solidFill>
                <a:latin typeface="Helvetica Neue"/>
                <a:ea typeface="Helvetica Neue"/>
                <a:cs typeface="Helvetica Neue"/>
                <a:sym typeface="Helvetica Neue"/>
              </a:rPr>
              <a:t>.0</a:t>
            </a:r>
            <a:r>
              <a:rPr lang="el-GR" sz="2600" b="1" i="0" u="none" strike="noStrike" cap="none">
                <a:solidFill>
                  <a:schemeClr val="dk1"/>
                </a:solidFill>
                <a:latin typeface="Helvetica Neue"/>
                <a:ea typeface="Helvetica Neue"/>
                <a:cs typeface="Helvetica Neue"/>
                <a:sym typeface="Helvetica Neue"/>
              </a:rPr>
              <a:t>00€</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 </a:t>
            </a:r>
            <a:r>
              <a:rPr lang="el-GR" sz="2600" b="1">
                <a:solidFill>
                  <a:schemeClr val="dk1"/>
                </a:solidFill>
                <a:latin typeface="Helvetica Neue"/>
                <a:ea typeface="Helvetica Neue"/>
                <a:cs typeface="Helvetica Neue"/>
                <a:sym typeface="Helvetica Neue"/>
              </a:rPr>
              <a:t>ΤΑΜΕΙΟ ΑΛΛΗΛΕΓΓΥΗΣ (ΥΠΟΥΡΓΕΙΟ                   </a:t>
            </a:r>
            <a:endParaRPr sz="2600" b="1">
              <a:solidFill>
                <a:schemeClr val="dk1"/>
              </a:solidFill>
              <a:latin typeface="Helvetica Neue"/>
              <a:ea typeface="Helvetica Neue"/>
              <a:cs typeface="Helvetica Neue"/>
              <a:sym typeface="Helvetica Neue"/>
            </a:endParaRPr>
          </a:p>
          <a:p>
            <a:pPr marL="457200" marR="0" lvl="0" indent="0" algn="l" rtl="0">
              <a:lnSpc>
                <a:spcPct val="90000"/>
              </a:lnSpc>
              <a:spcBef>
                <a:spcPts val="1400"/>
              </a:spcBef>
              <a:spcAft>
                <a:spcPts val="0"/>
              </a:spcAft>
              <a:buNone/>
            </a:pPr>
            <a:r>
              <a:rPr lang="el-GR" sz="2600" b="1">
                <a:solidFill>
                  <a:schemeClr val="dk1"/>
                </a:solidFill>
                <a:latin typeface="Helvetica Neue"/>
                <a:ea typeface="Helvetica Neue"/>
                <a:cs typeface="Helvetica Neue"/>
                <a:sym typeface="Helvetica Neue"/>
              </a:rPr>
              <a:t>                       ΜΕΤΑΝΑΣΤΕΥΤΙΚΗΣ ΠΟΛΙΤΙΚΗΣ)</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 </a:t>
            </a:r>
            <a:r>
              <a:rPr lang="el-GR" sz="2600" b="1">
                <a:solidFill>
                  <a:schemeClr val="dk1"/>
                </a:solidFill>
                <a:latin typeface="Helvetica Neue"/>
                <a:ea typeface="Helvetica Neue"/>
                <a:cs typeface="Helvetica Neue"/>
                <a:sym typeface="Helvetica Neue"/>
              </a:rPr>
              <a:t>ΠΙΣΤΕΥΟΣ ΑΕ</a:t>
            </a:r>
            <a:endParaRPr sz="2600" b="1">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Helvetica Neue"/>
              <a:buChar char="❖"/>
            </a:pPr>
            <a:r>
              <a:rPr lang="el-GR" sz="2600">
                <a:solidFill>
                  <a:schemeClr val="dk1"/>
                </a:solidFill>
                <a:latin typeface="Helvetica Neue"/>
                <a:ea typeface="Helvetica Neue"/>
                <a:cs typeface="Helvetica Neue"/>
                <a:sym typeface="Helvetica Neue"/>
              </a:rPr>
              <a:t>Έκπτωση: </a:t>
            </a:r>
            <a:r>
              <a:rPr lang="el-GR" sz="2600" b="1">
                <a:solidFill>
                  <a:schemeClr val="dk1"/>
                </a:solidFill>
                <a:latin typeface="Helvetica Neue"/>
                <a:ea typeface="Helvetica Neue"/>
                <a:cs typeface="Helvetica Neue"/>
                <a:sym typeface="Helvetica Neue"/>
              </a:rPr>
              <a:t>40,52%</a:t>
            </a:r>
            <a:endParaRPr sz="2600" b="1">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a:t>
            </a:r>
            <a:r>
              <a:rPr lang="el-GR" sz="2600" b="1" i="0" u="none" strike="noStrike" cap="none">
                <a:solidFill>
                  <a:schemeClr val="dk1"/>
                </a:solidFill>
                <a:latin typeface="Helvetica Neue"/>
                <a:ea typeface="Helvetica Neue"/>
                <a:cs typeface="Helvetica Neue"/>
                <a:sym typeface="Helvetica Neue"/>
              </a:rPr>
              <a:t> Υπό συμβασιοποίηση</a:t>
            </a:r>
            <a:endParaRPr sz="2600" b="1" i="0" u="none" strike="noStrike" cap="none">
              <a:solidFill>
                <a:schemeClr val="dk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95"/>
          <p:cNvSpPr/>
          <p:nvPr/>
        </p:nvSpPr>
        <p:spPr>
          <a:xfrm>
            <a:off x="1097280" y="286560"/>
            <a:ext cx="10057800" cy="145020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a:solidFill>
                  <a:schemeClr val="dk1"/>
                </a:solidFill>
                <a:latin typeface="Helvetica Neue"/>
                <a:ea typeface="Helvetica Neue"/>
                <a:cs typeface="Helvetica Neue"/>
                <a:sym typeface="Helvetica Neue"/>
              </a:rPr>
              <a:t>Διαμόρφωση Περιβάλλοντος χώρου Παλαιού Σιδηροδρομικού Σταθμού Κορίνθου</a:t>
            </a:r>
            <a:endParaRPr sz="3200" b="1" i="0" u="none" strike="noStrike" cap="none">
              <a:solidFill>
                <a:schemeClr val="dk1"/>
              </a:solidFill>
              <a:latin typeface="Helvetica Neue"/>
              <a:ea typeface="Helvetica Neue"/>
              <a:cs typeface="Helvetica Neue"/>
              <a:sym typeface="Helvetica Neue"/>
            </a:endParaRPr>
          </a:p>
        </p:txBody>
      </p:sp>
      <p:sp>
        <p:nvSpPr>
          <p:cNvPr id="529" name="Google Shape;529;p95"/>
          <p:cNvSpPr/>
          <p:nvPr/>
        </p:nvSpPr>
        <p:spPr>
          <a:xfrm>
            <a:off x="1097280" y="1845720"/>
            <a:ext cx="10057800" cy="402270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Προϋπολογισμός:</a:t>
            </a:r>
            <a:r>
              <a:rPr lang="el-GR" sz="2600" b="1" i="0" u="none" strike="noStrike" cap="none" dirty="0">
                <a:solidFill>
                  <a:schemeClr val="dk1"/>
                </a:solidFill>
                <a:latin typeface="Helvetica Neue"/>
                <a:ea typeface="Helvetica Neue"/>
                <a:cs typeface="Helvetica Neue"/>
                <a:sym typeface="Helvetica Neue"/>
              </a:rPr>
              <a:t> </a:t>
            </a:r>
            <a:r>
              <a:rPr lang="el-GR" sz="2600" b="1" dirty="0">
                <a:solidFill>
                  <a:schemeClr val="dk1"/>
                </a:solidFill>
                <a:latin typeface="Helvetica Neue"/>
                <a:ea typeface="Helvetica Neue"/>
                <a:cs typeface="Helvetica Neue"/>
                <a:sym typeface="Helvetica Neue"/>
              </a:rPr>
              <a:t>1.335.0</a:t>
            </a:r>
            <a:r>
              <a:rPr lang="el-GR" sz="2600" b="1" i="0" u="none" strike="noStrike" cap="none" dirty="0">
                <a:solidFill>
                  <a:schemeClr val="dk1"/>
                </a:solidFill>
                <a:latin typeface="Helvetica Neue"/>
                <a:ea typeface="Helvetica Neue"/>
                <a:cs typeface="Helvetica Neue"/>
                <a:sym typeface="Helvetica Neue"/>
              </a:rPr>
              <a:t>00€</a:t>
            </a:r>
            <a:endParaRPr sz="2600" b="1" i="0" u="none" strike="noStrike" cap="none" dirty="0">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Χρηματοδότηση: </a:t>
            </a:r>
            <a:r>
              <a:rPr lang="el-GR" sz="2600" b="1" dirty="0">
                <a:solidFill>
                  <a:schemeClr val="dk1"/>
                </a:solidFill>
                <a:latin typeface="Helvetica Neue"/>
                <a:ea typeface="Helvetica Neue"/>
                <a:cs typeface="Helvetica Neue"/>
                <a:sym typeface="Helvetica Neue"/>
              </a:rPr>
              <a:t>ΙΔΙΟΙ ΠΟΡΟΙ + ΣΑΤΑ 2022</a:t>
            </a:r>
            <a:endParaRPr sz="2600" b="1" i="0" u="none" strike="noStrike" cap="none" dirty="0">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Ανάδοχος:</a:t>
            </a:r>
            <a:r>
              <a:rPr lang="el-GR" sz="2600" b="1" i="0" u="none" strike="noStrike" cap="none" dirty="0">
                <a:solidFill>
                  <a:schemeClr val="dk1"/>
                </a:solidFill>
                <a:latin typeface="Helvetica Neue"/>
                <a:ea typeface="Helvetica Neue"/>
                <a:cs typeface="Helvetica Neue"/>
                <a:sym typeface="Helvetica Neue"/>
              </a:rPr>
              <a:t> </a:t>
            </a:r>
            <a:r>
              <a:rPr lang="el-GR" sz="2600" b="1" dirty="0">
                <a:solidFill>
                  <a:schemeClr val="dk1"/>
                </a:solidFill>
                <a:latin typeface="Helvetica Neue"/>
                <a:ea typeface="Helvetica Neue"/>
                <a:cs typeface="Helvetica Neue"/>
                <a:sym typeface="Helvetica Neue"/>
              </a:rPr>
              <a:t>ΕΥΡΥΘΜΟΣ - Δ ΚΡΑΜΠΟΒΙΤΗΣ ΚΑΙ ΣΙΑ ΕΕ</a:t>
            </a:r>
            <a:endParaRPr sz="2600" b="1" dirty="0">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Helvetica Neue"/>
              <a:buChar char="❖"/>
            </a:pPr>
            <a:r>
              <a:rPr lang="el-GR" sz="2600" dirty="0">
                <a:solidFill>
                  <a:schemeClr val="dk1"/>
                </a:solidFill>
                <a:latin typeface="Helvetica Neue"/>
                <a:ea typeface="Helvetica Neue"/>
                <a:cs typeface="Helvetica Neue"/>
                <a:sym typeface="Helvetica Neue"/>
              </a:rPr>
              <a:t>Έκπτωση: </a:t>
            </a:r>
            <a:r>
              <a:rPr lang="el-GR" sz="2600" b="1" dirty="0">
                <a:solidFill>
                  <a:schemeClr val="dk1"/>
                </a:solidFill>
                <a:latin typeface="Helvetica Neue"/>
                <a:ea typeface="Helvetica Neue"/>
                <a:cs typeface="Helvetica Neue"/>
                <a:sym typeface="Helvetica Neue"/>
              </a:rPr>
              <a:t>26,38%</a:t>
            </a:r>
            <a:endParaRPr sz="2600" b="1" dirty="0">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Κατάσταση:</a:t>
            </a:r>
            <a:r>
              <a:rPr lang="el-GR" sz="2600" b="1" i="0" u="none" strike="noStrike" cap="none" dirty="0">
                <a:solidFill>
                  <a:schemeClr val="dk1"/>
                </a:solidFill>
                <a:latin typeface="Helvetica Neue"/>
                <a:ea typeface="Helvetica Neue"/>
                <a:cs typeface="Helvetica Neue"/>
                <a:sym typeface="Helvetica Neue"/>
              </a:rPr>
              <a:t> Υπό </a:t>
            </a:r>
            <a:r>
              <a:rPr lang="el-GR" sz="2600" b="1" i="0" u="none" strike="noStrike" cap="none" dirty="0" err="1">
                <a:solidFill>
                  <a:schemeClr val="dk1"/>
                </a:solidFill>
                <a:latin typeface="Helvetica Neue"/>
                <a:ea typeface="Helvetica Neue"/>
                <a:cs typeface="Helvetica Neue"/>
                <a:sym typeface="Helvetica Neue"/>
              </a:rPr>
              <a:t>συμβασιοποίηση</a:t>
            </a:r>
            <a:endParaRPr sz="2600" b="1" i="0" u="none" strike="noStrike" cap="none" dirty="0">
              <a:solidFill>
                <a:schemeClr val="dk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96"/>
          <p:cNvSpPr/>
          <p:nvPr/>
        </p:nvSpPr>
        <p:spPr>
          <a:xfrm>
            <a:off x="1097280" y="286560"/>
            <a:ext cx="10057800" cy="145020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a:solidFill>
                  <a:schemeClr val="dk1"/>
                </a:solidFill>
                <a:highlight>
                  <a:srgbClr val="FFFFFF"/>
                </a:highlight>
                <a:latin typeface="Helvetica Neue"/>
                <a:ea typeface="Helvetica Neue"/>
                <a:cs typeface="Helvetica Neue"/>
                <a:sym typeface="Helvetica Neue"/>
              </a:rPr>
              <a:t>Αναπλάσεις πόλης Κορίνθου</a:t>
            </a:r>
            <a:endParaRPr sz="3200" b="1" i="0" u="none" strike="noStrike" cap="none">
              <a:solidFill>
                <a:schemeClr val="dk1"/>
              </a:solidFill>
              <a:latin typeface="Helvetica Neue"/>
              <a:ea typeface="Helvetica Neue"/>
              <a:cs typeface="Helvetica Neue"/>
              <a:sym typeface="Helvetica Neue"/>
            </a:endParaRPr>
          </a:p>
        </p:txBody>
      </p:sp>
      <p:sp>
        <p:nvSpPr>
          <p:cNvPr id="535" name="Google Shape;535;p96"/>
          <p:cNvSpPr/>
          <p:nvPr/>
        </p:nvSpPr>
        <p:spPr>
          <a:xfrm>
            <a:off x="1097275" y="1845725"/>
            <a:ext cx="10057800" cy="433920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Προϋπολογισμός:</a:t>
            </a:r>
            <a:r>
              <a:rPr lang="el-GR" sz="2600" b="1" i="0" u="none" strike="noStrike" cap="none" dirty="0">
                <a:solidFill>
                  <a:schemeClr val="dk1"/>
                </a:solidFill>
                <a:latin typeface="Helvetica Neue"/>
                <a:ea typeface="Helvetica Neue"/>
                <a:cs typeface="Helvetica Neue"/>
                <a:sym typeface="Helvetica Neue"/>
              </a:rPr>
              <a:t> </a:t>
            </a:r>
            <a:r>
              <a:rPr lang="el-GR" sz="2600" b="1" dirty="0">
                <a:solidFill>
                  <a:schemeClr val="dk1"/>
                </a:solidFill>
                <a:latin typeface="Helvetica Neue"/>
                <a:ea typeface="Helvetica Neue"/>
                <a:cs typeface="Helvetica Neue"/>
                <a:sym typeface="Helvetica Neue"/>
              </a:rPr>
              <a:t>865.0</a:t>
            </a:r>
            <a:r>
              <a:rPr lang="el-GR" sz="2600" b="1" i="0" u="none" strike="noStrike" cap="none" dirty="0">
                <a:solidFill>
                  <a:schemeClr val="dk1"/>
                </a:solidFill>
                <a:latin typeface="Helvetica Neue"/>
                <a:ea typeface="Helvetica Neue"/>
                <a:cs typeface="Helvetica Neue"/>
                <a:sym typeface="Helvetica Neue"/>
              </a:rPr>
              <a:t>00€</a:t>
            </a:r>
            <a:endParaRPr sz="2600" b="1" i="0" u="none" strike="noStrike" cap="none" dirty="0">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Χρηματοδότηση: </a:t>
            </a:r>
            <a:r>
              <a:rPr lang="el-GR" sz="2600" b="1" dirty="0">
                <a:solidFill>
                  <a:schemeClr val="dk1"/>
                </a:solidFill>
                <a:latin typeface="Helvetica Neue"/>
                <a:ea typeface="Helvetica Neue"/>
                <a:cs typeface="Helvetica Neue"/>
                <a:sym typeface="Helvetica Neue"/>
              </a:rPr>
              <a:t>ΙΔΙΟΙ ΠΟΡΟΙ</a:t>
            </a:r>
            <a:endParaRPr sz="2600" b="1" dirty="0">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Κατάσταση:</a:t>
            </a:r>
            <a:r>
              <a:rPr lang="el-GR" sz="2600" b="1" i="0" u="none" strike="noStrike" cap="none" dirty="0">
                <a:solidFill>
                  <a:schemeClr val="dk1"/>
                </a:solidFill>
                <a:latin typeface="Helvetica Neue"/>
                <a:ea typeface="Helvetica Neue"/>
                <a:cs typeface="Helvetica Neue"/>
                <a:sym typeface="Helvetica Neue"/>
              </a:rPr>
              <a:t> Υπό δημοπράτηση</a:t>
            </a:r>
            <a:endParaRPr sz="2600" b="1" i="0" u="none" strike="noStrike" cap="none" dirty="0">
              <a:solidFill>
                <a:schemeClr val="dk1"/>
              </a:solidFill>
              <a:latin typeface="Helvetica Neue"/>
              <a:ea typeface="Helvetica Neue"/>
              <a:cs typeface="Helvetica Neue"/>
              <a:sym typeface="Helvetica Neue"/>
            </a:endParaRPr>
          </a:p>
          <a:p>
            <a:pPr marL="0" marR="0" lvl="0" indent="0" algn="l" rtl="0">
              <a:lnSpc>
                <a:spcPct val="90000"/>
              </a:lnSpc>
              <a:spcBef>
                <a:spcPts val="1400"/>
              </a:spcBef>
              <a:spcAft>
                <a:spcPts val="0"/>
              </a:spcAft>
              <a:buNone/>
            </a:pPr>
            <a:r>
              <a:rPr lang="el-GR" sz="2000" dirty="0">
                <a:solidFill>
                  <a:schemeClr val="dk1"/>
                </a:solidFill>
                <a:latin typeface="Helvetica Neue"/>
                <a:ea typeface="Helvetica Neue"/>
                <a:cs typeface="Helvetica Neue"/>
                <a:sym typeface="Helvetica Neue"/>
              </a:rPr>
              <a:t> </a:t>
            </a:r>
            <a:endParaRPr sz="2000" dirty="0">
              <a:solidFill>
                <a:schemeClr val="dk1"/>
              </a:solidFill>
              <a:latin typeface="Helvetica Neue"/>
              <a:ea typeface="Helvetica Neue"/>
              <a:cs typeface="Helvetica Neue"/>
              <a:sym typeface="Helvetica Neue"/>
            </a:endParaRPr>
          </a:p>
          <a:p>
            <a:pPr marL="0" marR="0" lvl="0" indent="0" algn="l" rtl="0">
              <a:lnSpc>
                <a:spcPct val="90000"/>
              </a:lnSpc>
              <a:spcBef>
                <a:spcPts val="1400"/>
              </a:spcBef>
              <a:spcAft>
                <a:spcPts val="0"/>
              </a:spcAft>
              <a:buNone/>
            </a:pPr>
            <a:r>
              <a:rPr lang="el-GR" sz="2000" dirty="0">
                <a:solidFill>
                  <a:schemeClr val="dk1"/>
                </a:solidFill>
                <a:latin typeface="Helvetica Neue"/>
                <a:ea typeface="Helvetica Neue"/>
                <a:cs typeface="Helvetica Neue"/>
                <a:sym typeface="Helvetica Neue"/>
              </a:rPr>
              <a:t>      (Αφορά σε: Ανάπλαση Πάρκου Πρόνοιας. Επιφάνεια παρέμβασης 760,55 τ.μ.                                                                                                                                      </a:t>
            </a:r>
            <a:endParaRPr sz="2000" dirty="0">
              <a:solidFill>
                <a:schemeClr val="dk1"/>
              </a:solidFill>
              <a:latin typeface="Helvetica Neue"/>
              <a:ea typeface="Helvetica Neue"/>
              <a:cs typeface="Helvetica Neue"/>
              <a:sym typeface="Helvetica Neue"/>
            </a:endParaRPr>
          </a:p>
          <a:p>
            <a:pPr marL="0" marR="0" lvl="0" indent="0" algn="l" rtl="0">
              <a:lnSpc>
                <a:spcPct val="90000"/>
              </a:lnSpc>
              <a:spcBef>
                <a:spcPts val="1400"/>
              </a:spcBef>
              <a:spcAft>
                <a:spcPts val="0"/>
              </a:spcAft>
              <a:buNone/>
            </a:pPr>
            <a:r>
              <a:rPr lang="el-GR" sz="2000" dirty="0">
                <a:solidFill>
                  <a:schemeClr val="dk1"/>
                </a:solidFill>
                <a:latin typeface="Helvetica Neue"/>
                <a:ea typeface="Helvetica Neue"/>
                <a:cs typeface="Helvetica Neue"/>
                <a:sym typeface="Helvetica Neue"/>
              </a:rPr>
              <a:t>       Πλατεία Σταύρου Ηλιόπουλου. Επιφάνεια παρέμβασης 4.787,25 τ.μ.                              </a:t>
            </a:r>
            <a:endParaRPr sz="2000" dirty="0">
              <a:solidFill>
                <a:schemeClr val="dk1"/>
              </a:solidFill>
              <a:latin typeface="Helvetica Neue"/>
              <a:ea typeface="Helvetica Neue"/>
              <a:cs typeface="Helvetica Neue"/>
              <a:sym typeface="Helvetica Neue"/>
            </a:endParaRPr>
          </a:p>
          <a:p>
            <a:pPr marL="0" marR="0" lvl="0" indent="0" algn="l" rtl="0">
              <a:lnSpc>
                <a:spcPct val="90000"/>
              </a:lnSpc>
              <a:spcBef>
                <a:spcPts val="1400"/>
              </a:spcBef>
              <a:spcAft>
                <a:spcPts val="0"/>
              </a:spcAft>
              <a:buNone/>
            </a:pPr>
            <a:r>
              <a:rPr lang="el-GR" sz="2000" dirty="0">
                <a:solidFill>
                  <a:schemeClr val="dk1"/>
                </a:solidFill>
                <a:latin typeface="Helvetica Neue"/>
                <a:ea typeface="Helvetica Neue"/>
                <a:cs typeface="Helvetica Neue"/>
                <a:sym typeface="Helvetica Neue"/>
              </a:rPr>
              <a:t>       Πέργκολες πλατείας Παναγή Τσαλδάρη).</a:t>
            </a:r>
            <a:endParaRPr sz="2000" dirty="0">
              <a:solidFill>
                <a:schemeClr val="dk1"/>
              </a:solidFill>
              <a:latin typeface="Helvetica Neue"/>
              <a:ea typeface="Helvetica Neue"/>
              <a:cs typeface="Helvetica Neue"/>
              <a:sym typeface="Helvetica Neue"/>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97"/>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Εκπόνηση μελετών και υλοποίηση μέτρων πυροπροστασίας στις σχολικές μονάδες </a:t>
            </a:r>
            <a:endParaRPr sz="3200" b="1" i="0" u="none" strike="noStrike" cap="none">
              <a:solidFill>
                <a:schemeClr val="dk1"/>
              </a:solidFill>
            </a:endParaRPr>
          </a:p>
        </p:txBody>
      </p:sp>
      <p:sp>
        <p:nvSpPr>
          <p:cNvPr id="541" name="Google Shape;541;p97"/>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dirty="0">
                <a:solidFill>
                  <a:schemeClr val="dk1"/>
                </a:solidFill>
                <a:latin typeface="Helvetica Neue"/>
                <a:ea typeface="Helvetica Neue"/>
                <a:cs typeface="Helvetica Neue"/>
                <a:sym typeface="Helvetica Neue"/>
              </a:rPr>
              <a:t>Προϋπολογισμός: </a:t>
            </a:r>
            <a:r>
              <a:rPr lang="el-GR" sz="2600" b="1" i="0" u="none" strike="noStrike" cap="none" dirty="0">
                <a:solidFill>
                  <a:schemeClr val="dk1"/>
                </a:solidFill>
                <a:latin typeface="Helvetica Neue"/>
                <a:ea typeface="Helvetica Neue"/>
                <a:cs typeface="Helvetica Neue"/>
                <a:sym typeface="Helvetica Neue"/>
              </a:rPr>
              <a:t>288.920€</a:t>
            </a:r>
            <a:endParaRPr sz="2600" b="0" i="0" u="none" strike="noStrike" cap="none" dirty="0">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a:ea typeface="Helvetica Neue"/>
                <a:cs typeface="Helvetica Neue"/>
                <a:sym typeface="Helvetica Neue"/>
              </a:rPr>
              <a:t>Χρηματοδότηση: </a:t>
            </a:r>
            <a:r>
              <a:rPr lang="el-GR" sz="2600" b="1" i="0" u="none" strike="noStrike" cap="none" dirty="0">
                <a:solidFill>
                  <a:schemeClr val="dk1"/>
                </a:solidFill>
                <a:latin typeface="Helvetica Neue"/>
                <a:ea typeface="Helvetica Neue"/>
                <a:cs typeface="Helvetica Neue"/>
                <a:sym typeface="Helvetica Neue"/>
              </a:rPr>
              <a:t>Φιλόδημος 2</a:t>
            </a:r>
            <a:endParaRPr sz="2600" b="0" i="0" u="none" strike="noStrike" cap="none" dirty="0">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dirty="0">
                <a:solidFill>
                  <a:schemeClr val="dk1"/>
                </a:solidFill>
                <a:latin typeface="Helvetica Neue"/>
                <a:ea typeface="Helvetica Neue"/>
                <a:cs typeface="Helvetica Neue"/>
                <a:sym typeface="Helvetica Neue"/>
              </a:rPr>
              <a:t>Κατάσταση: </a:t>
            </a:r>
            <a:r>
              <a:rPr lang="el-GR" sz="2600" b="1" i="0" u="none" strike="noStrike" cap="none" dirty="0">
                <a:solidFill>
                  <a:schemeClr val="dk1"/>
                </a:solidFill>
                <a:latin typeface="Helvetica Neue"/>
                <a:ea typeface="Helvetica Neue"/>
                <a:cs typeface="Helvetica Neue"/>
                <a:sym typeface="Helvetica Neue"/>
              </a:rPr>
              <a:t>Προς δημοπράτηση                                                       </a:t>
            </a:r>
            <a:endParaRPr sz="2600" b="0" i="0" u="none" strike="noStrike" cap="none" dirty="0">
              <a:solidFill>
                <a:schemeClr val="dk1"/>
              </a:solidFill>
              <a:latin typeface="Arial"/>
              <a:ea typeface="Arial"/>
              <a:cs typeface="Arial"/>
              <a:sym typeface="Arial"/>
            </a:endParaRPr>
          </a:p>
          <a:p>
            <a:pPr marL="0" marR="0" lvl="0" indent="0" algn="l" rtl="0">
              <a:lnSpc>
                <a:spcPct val="90000"/>
              </a:lnSpc>
              <a:spcBef>
                <a:spcPts val="1400"/>
              </a:spcBef>
              <a:spcAft>
                <a:spcPts val="0"/>
              </a:spcAft>
              <a:buNone/>
            </a:pPr>
            <a:endParaRPr sz="2600" b="1" dirty="0">
              <a:solidFill>
                <a:schemeClr val="dk1"/>
              </a:solidFill>
              <a:latin typeface="Helvetica Neue"/>
              <a:ea typeface="Helvetica Neue"/>
              <a:cs typeface="Helvetica Neue"/>
              <a:sym typeface="Helvetica Neue"/>
            </a:endParaRPr>
          </a:p>
          <a:p>
            <a:pPr marL="0" marR="0" lvl="0" indent="0" algn="ctr" rtl="0">
              <a:lnSpc>
                <a:spcPct val="90000"/>
              </a:lnSpc>
              <a:spcBef>
                <a:spcPts val="1400"/>
              </a:spcBef>
              <a:spcAft>
                <a:spcPts val="0"/>
              </a:spcAft>
              <a:buNone/>
            </a:pPr>
            <a:r>
              <a:rPr lang="el-GR" sz="2000" b="1" i="0" u="none" strike="noStrike" cap="none" dirty="0">
                <a:solidFill>
                  <a:schemeClr val="dk1"/>
                </a:solidFill>
                <a:latin typeface="Helvetica Neue"/>
                <a:ea typeface="Helvetica Neue"/>
                <a:cs typeface="Helvetica Neue"/>
                <a:sym typeface="Helvetica Neue"/>
              </a:rPr>
              <a:t>                 </a:t>
            </a:r>
            <a:r>
              <a:rPr lang="el-GR" sz="2000" b="0" i="0" u="none" strike="noStrike" cap="none" dirty="0">
                <a:solidFill>
                  <a:schemeClr val="dk1"/>
                </a:solidFill>
                <a:latin typeface="Helvetica Neue"/>
                <a:ea typeface="Helvetica Neue"/>
                <a:cs typeface="Helvetica Neue"/>
                <a:sym typeface="Helvetica Neue"/>
              </a:rPr>
              <a:t>(Αφορά σε 39 Νηπιαγωγεία, 22 Δημοτικά, 13 Γυμνάσια-Λύκεια                       του Δήμου Κορινθίων)</a:t>
            </a:r>
            <a:endParaRPr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5"/>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Οδοποιΐα Δ.Ε. Κορίνθου </a:t>
            </a:r>
            <a:endParaRPr sz="3200" b="1" i="0" u="none" strike="noStrike" cap="none">
              <a:solidFill>
                <a:schemeClr val="dk1"/>
              </a:solidFill>
            </a:endParaRPr>
          </a:p>
        </p:txBody>
      </p:sp>
      <p:sp>
        <p:nvSpPr>
          <p:cNvPr id="213" name="Google Shape;213;p45"/>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 </a:t>
            </a:r>
            <a:r>
              <a:rPr lang="el-GR" sz="2600" b="1" i="0" u="none" strike="noStrike" cap="none">
                <a:solidFill>
                  <a:schemeClr val="dk1"/>
                </a:solidFill>
                <a:latin typeface="Helvetica Neue Light"/>
                <a:ea typeface="Helvetica Neue Light"/>
                <a:cs typeface="Helvetica Neue Light"/>
                <a:sym typeface="Helvetica Neue Light"/>
              </a:rPr>
              <a:t>3.000.000€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 </a:t>
            </a:r>
            <a:r>
              <a:rPr lang="el-GR" sz="2600" b="1" i="0" u="none" strike="noStrike" cap="none">
                <a:solidFill>
                  <a:schemeClr val="dk1"/>
                </a:solidFill>
                <a:latin typeface="Helvetica Neue Light"/>
                <a:ea typeface="Helvetica Neue Light"/>
                <a:cs typeface="Helvetica Neue Light"/>
                <a:sym typeface="Helvetica Neue Light"/>
              </a:rPr>
              <a:t>Ίδιοι Πόροι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 </a:t>
            </a:r>
            <a:r>
              <a:rPr lang="el-GR" sz="2600" b="1" i="0" u="none" strike="noStrike" cap="none">
                <a:solidFill>
                  <a:schemeClr val="dk1"/>
                </a:solidFill>
                <a:latin typeface="Helvetica Neue Light"/>
                <a:ea typeface="Helvetica Neue Light"/>
                <a:cs typeface="Helvetica Neue Light"/>
                <a:sym typeface="Helvetica Neue Light"/>
              </a:rPr>
              <a:t>ΤΕΚΑΤ ΑΕ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Έκπτωση: </a:t>
            </a:r>
            <a:r>
              <a:rPr lang="el-GR" sz="2600" b="1" i="0" u="none" strike="noStrike" cap="none">
                <a:solidFill>
                  <a:schemeClr val="dk1"/>
                </a:solidFill>
                <a:latin typeface="Helvetica Neue Light"/>
                <a:ea typeface="Helvetica Neue Light"/>
                <a:cs typeface="Helvetica Neue Light"/>
                <a:sym typeface="Helvetica Neue Light"/>
              </a:rPr>
              <a:t>60,81%</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 </a:t>
            </a:r>
            <a:r>
              <a:rPr lang="el-GR" sz="2600" b="1" i="0" u="none" strike="noStrike" cap="none">
                <a:solidFill>
                  <a:schemeClr val="dk1"/>
                </a:solidFill>
                <a:latin typeface="Helvetica Neue"/>
                <a:ea typeface="Helvetica Neue"/>
                <a:cs typeface="Helvetica Neue"/>
                <a:sym typeface="Helvetica Neue"/>
              </a:rPr>
              <a:t>Περαιω</a:t>
            </a:r>
            <a:r>
              <a:rPr lang="el-GR" sz="2600" b="1">
                <a:solidFill>
                  <a:schemeClr val="dk1"/>
                </a:solidFill>
                <a:latin typeface="Helvetica Neue"/>
                <a:ea typeface="Helvetica Neue"/>
                <a:cs typeface="Helvetica Neue"/>
                <a:sym typeface="Helvetica Neue"/>
              </a:rPr>
              <a:t>μένο</a:t>
            </a:r>
            <a:endParaRPr sz="2600" b="1" i="0" u="none" strike="noStrike" cap="none">
              <a:solidFill>
                <a:schemeClr val="dk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98"/>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4800" b="1" i="0" u="none" strike="noStrike" cap="none" dirty="0">
                <a:solidFill>
                  <a:schemeClr val="dk1"/>
                </a:solidFill>
                <a:latin typeface="Helvetica Neue"/>
                <a:ea typeface="Helvetica Neue"/>
                <a:cs typeface="Helvetica Neue"/>
                <a:sym typeface="Helvetica Neue"/>
              </a:rPr>
              <a:t>Προμήθειες &amp; Υπηρεσίες</a:t>
            </a:r>
            <a:endParaRPr sz="4800" b="1" i="0" u="none" strike="noStrike" cap="none" dirty="0">
              <a:solidFill>
                <a:schemeClr val="dk1"/>
              </a:solidFill>
            </a:endParaRPr>
          </a:p>
        </p:txBody>
      </p:sp>
      <p:sp>
        <p:nvSpPr>
          <p:cNvPr id="547" name="Google Shape;547;p98"/>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00FF"/>
              </a:buClr>
              <a:buSzPts val="2600"/>
              <a:buFont typeface="Noto Sans Symbols"/>
              <a:buChar char="❖"/>
            </a:pPr>
            <a:r>
              <a:rPr lang="el-GR" sz="2600" b="0" i="0" u="none" strike="noStrike" cap="none" dirty="0">
                <a:solidFill>
                  <a:schemeClr val="dk1"/>
                </a:solidFill>
                <a:latin typeface="Helvetica Neue"/>
                <a:ea typeface="Helvetica Neue"/>
                <a:cs typeface="Helvetica Neue"/>
                <a:sym typeface="Helvetica Neue"/>
              </a:rPr>
              <a:t>Προμήθειες και Υπηρεσίες σε επίπεδο:</a:t>
            </a:r>
          </a:p>
          <a:p>
            <a:pPr marR="0" lvl="0" algn="l" rtl="0">
              <a:lnSpc>
                <a:spcPct val="90000"/>
              </a:lnSpc>
              <a:spcBef>
                <a:spcPts val="0"/>
              </a:spcBef>
              <a:spcAft>
                <a:spcPts val="0"/>
              </a:spcAft>
              <a:buClr>
                <a:srgbClr val="0000FF"/>
              </a:buClr>
              <a:buSzPts val="2600"/>
            </a:pPr>
            <a:endParaRPr lang="el-GR" sz="2600" b="0" i="0" u="none" strike="noStrike" cap="none" dirty="0">
              <a:solidFill>
                <a:schemeClr val="dk1"/>
              </a:solidFill>
              <a:latin typeface="Helvetica Neue"/>
              <a:ea typeface="Helvetica Neue"/>
              <a:cs typeface="Helvetica Neue"/>
              <a:sym typeface="Helvetica Neue"/>
            </a:endParaRPr>
          </a:p>
          <a:p>
            <a:pPr marL="803275" indent="-360363">
              <a:lnSpc>
                <a:spcPct val="90000"/>
              </a:lnSpc>
              <a:buClr>
                <a:srgbClr val="0000FF"/>
              </a:buClr>
              <a:buSzPts val="2600"/>
              <a:buFont typeface="Noto Sans Symbols"/>
              <a:buChar char="❖"/>
            </a:pPr>
            <a:r>
              <a:rPr lang="el-GR" sz="2600" dirty="0">
                <a:solidFill>
                  <a:schemeClr val="dk1"/>
                </a:solidFill>
                <a:latin typeface="Helvetica Neue"/>
                <a:ea typeface="Helvetica Neue"/>
                <a:cs typeface="Helvetica Neue"/>
                <a:sym typeface="Helvetica Neue"/>
              </a:rPr>
              <a:t>  </a:t>
            </a:r>
            <a:r>
              <a:rPr lang="el-GR" sz="2600" b="0" i="0" u="none" strike="noStrike" cap="none" dirty="0">
                <a:solidFill>
                  <a:schemeClr val="dk1"/>
                </a:solidFill>
                <a:latin typeface="Helvetica Neue"/>
                <a:ea typeface="Helvetica Neue"/>
                <a:cs typeface="Helvetica Neue"/>
                <a:sym typeface="Helvetica Neue"/>
              </a:rPr>
              <a:t>μελέτης</a:t>
            </a:r>
            <a:r>
              <a:rPr lang="el-GR" sz="2600" dirty="0">
                <a:solidFill>
                  <a:schemeClr val="dk1"/>
                </a:solidFill>
                <a:latin typeface="Helvetica Neue"/>
                <a:ea typeface="Helvetica Neue"/>
                <a:cs typeface="Helvetica Neue"/>
                <a:sym typeface="Helvetica Neue"/>
              </a:rPr>
              <a:t>,</a:t>
            </a:r>
            <a:r>
              <a:rPr lang="el-GR" sz="2600" b="0" i="0" u="none" strike="noStrike" cap="none" dirty="0">
                <a:solidFill>
                  <a:schemeClr val="dk1"/>
                </a:solidFill>
                <a:latin typeface="Helvetica Neue"/>
                <a:ea typeface="Helvetica Neue"/>
                <a:cs typeface="Helvetica Neue"/>
                <a:sym typeface="Helvetica Neue"/>
              </a:rPr>
              <a:t> </a:t>
            </a:r>
          </a:p>
          <a:p>
            <a:pPr marL="803275" lvl="6" indent="-360363">
              <a:lnSpc>
                <a:spcPct val="90000"/>
              </a:lnSpc>
              <a:buClr>
                <a:srgbClr val="0000FF"/>
              </a:buClr>
              <a:buSzPts val="2600"/>
              <a:buFont typeface="Noto Sans Symbols"/>
              <a:buChar char="❖"/>
              <a:tabLst>
                <a:tab pos="1163638" algn="l"/>
              </a:tabLst>
            </a:pPr>
            <a:r>
              <a:rPr lang="el-GR" sz="2600" b="0" i="0" u="none" strike="noStrike" cap="none" dirty="0">
                <a:solidFill>
                  <a:schemeClr val="dk1"/>
                </a:solidFill>
                <a:latin typeface="Helvetica Neue"/>
                <a:ea typeface="Helvetica Neue"/>
                <a:cs typeface="Helvetica Neue"/>
                <a:sym typeface="Helvetica Neue"/>
              </a:rPr>
              <a:t>  δημοπράτησης, </a:t>
            </a:r>
          </a:p>
          <a:p>
            <a:pPr marL="803275" lvl="6" indent="-360363">
              <a:lnSpc>
                <a:spcPct val="90000"/>
              </a:lnSpc>
              <a:buClr>
                <a:srgbClr val="0000FF"/>
              </a:buClr>
              <a:buSzPts val="2600"/>
              <a:buFont typeface="Noto Sans Symbols"/>
              <a:buChar char="❖"/>
            </a:pPr>
            <a:r>
              <a:rPr lang="el-GR" sz="2600" b="0" i="0" u="none" strike="noStrike" cap="none" dirty="0">
                <a:solidFill>
                  <a:schemeClr val="dk1"/>
                </a:solidFill>
                <a:latin typeface="Helvetica Neue"/>
                <a:ea typeface="Helvetica Neue"/>
                <a:cs typeface="Helvetica Neue"/>
                <a:sym typeface="Helvetica Neue"/>
              </a:rPr>
              <a:t>  κατασκευής,  </a:t>
            </a:r>
          </a:p>
          <a:p>
            <a:pPr marL="803275" lvl="6" indent="-360363">
              <a:lnSpc>
                <a:spcPct val="90000"/>
              </a:lnSpc>
              <a:buClr>
                <a:srgbClr val="0000FF"/>
              </a:buClr>
              <a:buSzPts val="2600"/>
              <a:buFont typeface="Noto Sans Symbols"/>
              <a:buChar char="❖"/>
              <a:tabLst>
                <a:tab pos="803275" algn="l"/>
              </a:tabLst>
            </a:pPr>
            <a:r>
              <a:rPr lang="el-GR" sz="2600" b="0" i="0" u="none" strike="noStrike" cap="none" dirty="0">
                <a:solidFill>
                  <a:schemeClr val="dk1"/>
                </a:solidFill>
                <a:latin typeface="Helvetica Neue"/>
                <a:ea typeface="Helvetica Neue"/>
                <a:cs typeface="Helvetica Neue"/>
                <a:sym typeface="Helvetica Neue"/>
              </a:rPr>
              <a:t>  περαίωσης.</a:t>
            </a:r>
          </a:p>
          <a:p>
            <a:pPr marR="0" lvl="0" algn="l" rtl="0">
              <a:lnSpc>
                <a:spcPct val="90000"/>
              </a:lnSpc>
              <a:spcBef>
                <a:spcPts val="0"/>
              </a:spcBef>
              <a:spcAft>
                <a:spcPts val="0"/>
              </a:spcAft>
              <a:buClr>
                <a:srgbClr val="0000FF"/>
              </a:buClr>
              <a:buSzPts val="2600"/>
            </a:pPr>
            <a:endParaRPr sz="2600" b="0" i="0" u="none" strike="noStrike" cap="none" dirty="0">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99"/>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2800" b="1" i="0" u="none" strike="noStrike" cap="none">
                <a:solidFill>
                  <a:schemeClr val="dk1"/>
                </a:solidFill>
                <a:latin typeface="Helvetica Neue"/>
                <a:ea typeface="Helvetica Neue"/>
                <a:cs typeface="Helvetica Neue"/>
                <a:sym typeface="Helvetica Neue"/>
              </a:rPr>
              <a:t>Προμήθεια Μεταφορά και τοποθέτηση στεγάστρων για την δημιουργία ή και αναβάθμιση των στάσεων για την εξυπηρέτηση του επιβατικού κοινού των δήμων της Ελλάδας</a:t>
            </a:r>
            <a:endParaRPr sz="2800" b="1" i="0" u="none" strike="noStrike" cap="none">
              <a:solidFill>
                <a:schemeClr val="dk1"/>
              </a:solidFill>
            </a:endParaRPr>
          </a:p>
        </p:txBody>
      </p:sp>
      <p:sp>
        <p:nvSpPr>
          <p:cNvPr id="553" name="Google Shape;553;p99"/>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00FF"/>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 </a:t>
            </a:r>
            <a:r>
              <a:rPr lang="el-GR" sz="2600" b="1" i="0" u="none" strike="noStrike" cap="none">
                <a:solidFill>
                  <a:schemeClr val="dk1"/>
                </a:solidFill>
                <a:latin typeface="Helvetica Neue"/>
                <a:ea typeface="Helvetica Neue"/>
                <a:cs typeface="Helvetica Neue"/>
                <a:sym typeface="Helvetica Neue"/>
              </a:rPr>
              <a:t>49.910€</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00FF"/>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 </a:t>
            </a:r>
            <a:r>
              <a:rPr lang="el-GR" sz="2600" b="1" i="0" u="none" strike="noStrike" cap="none">
                <a:solidFill>
                  <a:schemeClr val="dk1"/>
                </a:solidFill>
                <a:latin typeface="Helvetica Neue"/>
                <a:ea typeface="Helvetica Neue"/>
                <a:cs typeface="Helvetica Neue"/>
                <a:sym typeface="Helvetica Neue"/>
              </a:rPr>
              <a:t>ΦΙΛΟΔΗΜΟΣ 2 </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00FF"/>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 </a:t>
            </a:r>
            <a:r>
              <a:rPr lang="el-GR" sz="2600" b="1" i="0" u="none" strike="noStrike" cap="none">
                <a:solidFill>
                  <a:schemeClr val="dk1"/>
                </a:solidFill>
                <a:latin typeface="Helvetica Neue"/>
                <a:ea typeface="Helvetica Neue"/>
                <a:cs typeface="Helvetica Neue"/>
                <a:sym typeface="Helvetica Neue"/>
              </a:rPr>
              <a:t>URBAN INNOVATIONS ΜΟΝ ΙΚΕ </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00FF"/>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a:t>
            </a:r>
            <a:r>
              <a:rPr lang="el-GR" sz="2600" b="1" i="0" u="none" strike="noStrike" cap="none">
                <a:solidFill>
                  <a:schemeClr val="dk1"/>
                </a:solidFill>
                <a:latin typeface="Helvetica Neue"/>
                <a:ea typeface="Helvetica Neue"/>
                <a:cs typeface="Helvetica Neue"/>
                <a:sym typeface="Helvetica Neue"/>
              </a:rPr>
              <a:t> Περαι</a:t>
            </a:r>
            <a:r>
              <a:rPr lang="el-GR" sz="2600" b="1">
                <a:solidFill>
                  <a:schemeClr val="dk1"/>
                </a:solidFill>
                <a:latin typeface="Helvetica Neue"/>
                <a:ea typeface="Helvetica Neue"/>
                <a:cs typeface="Helvetica Neue"/>
                <a:sym typeface="Helvetica Neue"/>
              </a:rPr>
              <a:t>ωμένο</a:t>
            </a:r>
            <a:r>
              <a:rPr lang="el-GR" sz="2600" b="1" i="0" u="none" strike="noStrike" cap="none">
                <a:solidFill>
                  <a:schemeClr val="dk1"/>
                </a:solidFill>
                <a:latin typeface="Helvetica Neue Light"/>
                <a:ea typeface="Helvetica Neue Light"/>
                <a:cs typeface="Helvetica Neue Light"/>
                <a:sym typeface="Helvetica Neue Light"/>
              </a:rPr>
              <a:t>                                                         </a:t>
            </a:r>
            <a:endParaRPr sz="2600" b="0" i="0" u="none" strike="noStrike" cap="none">
              <a:solidFill>
                <a:schemeClr val="dk1"/>
              </a:solidFill>
              <a:latin typeface="Arial"/>
              <a:ea typeface="Arial"/>
              <a:cs typeface="Arial"/>
              <a:sym typeface="Arial"/>
            </a:endParaRPr>
          </a:p>
          <a:p>
            <a:pPr marL="91440" marR="0" lvl="0" indent="-90719" algn="l" rtl="0">
              <a:lnSpc>
                <a:spcPct val="90000"/>
              </a:lnSpc>
              <a:spcBef>
                <a:spcPts val="1400"/>
              </a:spcBef>
              <a:spcAft>
                <a:spcPts val="0"/>
              </a:spcAft>
              <a:buNone/>
            </a:pPr>
            <a:r>
              <a:rPr lang="el-GR" sz="2000" b="1" i="0" u="none" strike="noStrike" cap="none">
                <a:solidFill>
                  <a:schemeClr val="dk1"/>
                </a:solidFill>
                <a:latin typeface="Helvetica Neue Light"/>
                <a:ea typeface="Helvetica Neue Light"/>
                <a:cs typeface="Helvetica Neue Light"/>
                <a:sym typeface="Helvetica Neue Light"/>
              </a:rPr>
              <a:t>    </a:t>
            </a:r>
            <a:endParaRPr sz="2000" b="1" i="0" u="none" strike="noStrike" cap="none">
              <a:solidFill>
                <a:schemeClr val="dk1"/>
              </a:solidFill>
              <a:latin typeface="Helvetica Neue Light"/>
              <a:ea typeface="Helvetica Neue Light"/>
              <a:cs typeface="Helvetica Neue Light"/>
              <a:sym typeface="Helvetica Neue Light"/>
            </a:endParaRPr>
          </a:p>
          <a:p>
            <a:pPr marL="91440" marR="0" lvl="0" indent="-90719" algn="l" rtl="0">
              <a:lnSpc>
                <a:spcPct val="90000"/>
              </a:lnSpc>
              <a:spcBef>
                <a:spcPts val="1400"/>
              </a:spcBef>
              <a:spcAft>
                <a:spcPts val="0"/>
              </a:spcAft>
              <a:buNone/>
            </a:pPr>
            <a:r>
              <a:rPr lang="el-GR" sz="2000">
                <a:solidFill>
                  <a:schemeClr val="dk1"/>
                </a:solidFill>
                <a:latin typeface="Helvetica Neue Light"/>
                <a:ea typeface="Helvetica Neue Light"/>
                <a:cs typeface="Helvetica Neue Light"/>
                <a:sym typeface="Helvetica Neue Light"/>
              </a:rPr>
              <a:t>                            </a:t>
            </a:r>
            <a:r>
              <a:rPr lang="el-GR" sz="2000" b="0" i="0" u="none" strike="noStrike" cap="none">
                <a:solidFill>
                  <a:schemeClr val="dk1"/>
                </a:solidFill>
                <a:latin typeface="Helvetica Neue Light"/>
                <a:ea typeface="Helvetica Neue Light"/>
                <a:cs typeface="Helvetica Neue Light"/>
                <a:sym typeface="Helvetica Neue Light"/>
              </a:rPr>
              <a:t>(Αφορά σε δεκατρείς (13) στάσεις αστικής διαδρομής)</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00"/>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dirty="0">
                <a:solidFill>
                  <a:schemeClr val="dk1"/>
                </a:solidFill>
                <a:latin typeface="Helvetica Neue"/>
                <a:ea typeface="Helvetica Neue"/>
                <a:cs typeface="Helvetica Neue"/>
                <a:sym typeface="Helvetica Neue"/>
              </a:rPr>
              <a:t>Σχέδιο Βιώσιμης Αστικής κινητικότητας (ΣΒΑΚ) Δήμου Κορινθίων</a:t>
            </a:r>
            <a:endParaRPr sz="3200" b="1" i="0" u="none" strike="noStrike" cap="none" dirty="0">
              <a:solidFill>
                <a:schemeClr val="dk1"/>
              </a:solidFill>
            </a:endParaRPr>
          </a:p>
        </p:txBody>
      </p:sp>
      <p:sp>
        <p:nvSpPr>
          <p:cNvPr id="559" name="Google Shape;559;p100"/>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00FF"/>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Προϋπολογισμός:</a:t>
            </a:r>
            <a:r>
              <a:rPr lang="el-GR" sz="2600" b="1" i="0" u="none" strike="noStrike" cap="none" dirty="0">
                <a:solidFill>
                  <a:schemeClr val="dk1"/>
                </a:solidFill>
                <a:latin typeface="Helvetica Neue"/>
                <a:ea typeface="Helvetica Neue"/>
                <a:cs typeface="Helvetica Neue"/>
                <a:sym typeface="Helvetica Neue"/>
              </a:rPr>
              <a:t> 64.901,60€</a:t>
            </a:r>
            <a:endParaRPr sz="2600" b="1" i="0" u="none" strike="noStrike" cap="none" dirty="0">
              <a:solidFill>
                <a:schemeClr val="dk1"/>
              </a:solidFill>
            </a:endParaRPr>
          </a:p>
          <a:p>
            <a:pPr marL="91440" marR="0" lvl="0" indent="-165100" algn="l" rtl="0">
              <a:lnSpc>
                <a:spcPct val="90000"/>
              </a:lnSpc>
              <a:spcBef>
                <a:spcPts val="1400"/>
              </a:spcBef>
              <a:spcAft>
                <a:spcPts val="0"/>
              </a:spcAft>
              <a:buClr>
                <a:srgbClr val="0000FF"/>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Χρηματοδότηση: </a:t>
            </a:r>
            <a:r>
              <a:rPr lang="el-GR" sz="2600" b="1" i="0" u="none" strike="noStrike" cap="none" dirty="0">
                <a:solidFill>
                  <a:schemeClr val="dk1"/>
                </a:solidFill>
                <a:latin typeface="Helvetica Neue"/>
                <a:ea typeface="Helvetica Neue"/>
                <a:cs typeface="Helvetica Neue"/>
                <a:sym typeface="Helvetica Neue"/>
              </a:rPr>
              <a:t>ΠΡΑΣΙΝΟ ΤΑΜΕΙΟ </a:t>
            </a:r>
            <a:endParaRPr sz="2600" b="1" i="0" u="none" strike="noStrike" cap="none" dirty="0">
              <a:solidFill>
                <a:schemeClr val="dk1"/>
              </a:solidFill>
            </a:endParaRPr>
          </a:p>
          <a:p>
            <a:pPr marL="91440" marR="0" lvl="0" indent="-165100" algn="l" rtl="0">
              <a:lnSpc>
                <a:spcPct val="90000"/>
              </a:lnSpc>
              <a:spcBef>
                <a:spcPts val="1400"/>
              </a:spcBef>
              <a:spcAft>
                <a:spcPts val="0"/>
              </a:spcAft>
              <a:buClr>
                <a:srgbClr val="0000FF"/>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Ανάδοχος: </a:t>
            </a:r>
            <a:r>
              <a:rPr lang="el-GR" sz="2600" b="1" i="0" u="none" strike="noStrike" cap="none" dirty="0">
                <a:solidFill>
                  <a:schemeClr val="dk1"/>
                </a:solidFill>
                <a:latin typeface="Helvetica Neue"/>
                <a:ea typeface="Helvetica Neue"/>
                <a:cs typeface="Helvetica Neue"/>
                <a:sym typeface="Helvetica Neue"/>
              </a:rPr>
              <a:t>ΔΙΑΔΙΚΑΣΙΑ ΑΕ </a:t>
            </a:r>
            <a:endParaRPr sz="2600" b="1" i="0" u="none" strike="noStrike" cap="none" dirty="0">
              <a:solidFill>
                <a:schemeClr val="dk1"/>
              </a:solidFill>
            </a:endParaRPr>
          </a:p>
          <a:p>
            <a:pPr marL="91440" marR="0" lvl="0" indent="-165100" algn="l" rtl="0">
              <a:lnSpc>
                <a:spcPct val="90000"/>
              </a:lnSpc>
              <a:spcBef>
                <a:spcPts val="1400"/>
              </a:spcBef>
              <a:spcAft>
                <a:spcPts val="0"/>
              </a:spcAft>
              <a:buClr>
                <a:srgbClr val="0000FF"/>
              </a:buClr>
              <a:buSzPts val="260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Κατάσταση: </a:t>
            </a:r>
            <a:r>
              <a:rPr lang="el-GR" sz="2600" i="0" u="none" strike="noStrike" cap="none" dirty="0">
                <a:solidFill>
                  <a:schemeClr val="dk1"/>
                </a:solidFill>
                <a:latin typeface="Helvetica Neue Light"/>
                <a:ea typeface="Helvetica Neue Light"/>
                <a:cs typeface="Helvetica Neue Light"/>
                <a:sym typeface="Helvetica Neue Light"/>
              </a:rPr>
              <a:t>Έχουν παραδοθεί και τα 4 παραδοτέα της συμβουλευτικής υπηρεσίας. </a:t>
            </a:r>
            <a:r>
              <a:rPr lang="el-GR" sz="2600" b="1" i="0" u="none" strike="noStrike" cap="none" dirty="0">
                <a:solidFill>
                  <a:schemeClr val="dk1"/>
                </a:solidFill>
                <a:latin typeface="Helvetica Neue Light"/>
                <a:ea typeface="Helvetica Neue Light"/>
                <a:cs typeface="Helvetica Neue Light"/>
                <a:sym typeface="Helvetica Neue Light"/>
              </a:rPr>
              <a:t>Τώρα, </a:t>
            </a:r>
            <a:r>
              <a:rPr lang="el-GR" sz="2600" b="1" i="0" u="none" strike="noStrike" cap="none" dirty="0">
                <a:solidFill>
                  <a:schemeClr val="dk1"/>
                </a:solidFill>
                <a:latin typeface="Helvetica Neue"/>
                <a:ea typeface="Helvetica Neue"/>
                <a:cs typeface="Helvetica Neue"/>
                <a:sym typeface="Helvetica Neue"/>
              </a:rPr>
              <a:t>βρίσκεται υπό την έγκριση του ΥΠΟΜΕ</a:t>
            </a:r>
            <a:r>
              <a:rPr lang="el-GR" sz="2600" b="1" i="0" u="none" strike="noStrike" cap="none" dirty="0">
                <a:solidFill>
                  <a:schemeClr val="dk1"/>
                </a:solidFill>
                <a:latin typeface="Helvetica Neue Light"/>
                <a:ea typeface="Helvetica Neue Light"/>
                <a:cs typeface="Helvetica Neue Light"/>
                <a:sym typeface="Helvetica Neue Light"/>
              </a:rPr>
              <a:t>. </a:t>
            </a:r>
            <a:r>
              <a:rPr lang="el-GR" sz="2600" i="0" u="none" strike="noStrike" cap="none" dirty="0">
                <a:solidFill>
                  <a:schemeClr val="dk1"/>
                </a:solidFill>
                <a:latin typeface="Helvetica Neue Light"/>
                <a:ea typeface="Helvetica Neue Light"/>
                <a:cs typeface="Helvetica Neue Light"/>
                <a:sym typeface="Helvetica Neue Light"/>
              </a:rPr>
              <a:t>Αμέσως μετά, θα εγκριθεί από το Δ.Σ.</a:t>
            </a:r>
            <a:endParaRPr sz="2600" i="0" u="none" strike="noStrike" cap="none" dirty="0">
              <a:solidFill>
                <a:schemeClr val="dk1"/>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101"/>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«Σύνταξη Σχεδίου Δράσης Ενεργειακής Απόδοσης» (ΣΔΕΑ) Δημοτικών Κτηρίων</a:t>
            </a:r>
            <a:endParaRPr sz="3200" b="1" i="0" u="none" strike="noStrike" cap="none">
              <a:solidFill>
                <a:schemeClr val="dk1"/>
              </a:solidFill>
            </a:endParaRPr>
          </a:p>
        </p:txBody>
      </p:sp>
      <p:sp>
        <p:nvSpPr>
          <p:cNvPr id="565" name="Google Shape;565;p101"/>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40335" algn="l" rtl="0">
              <a:lnSpc>
                <a:spcPct val="90000"/>
              </a:lnSpc>
              <a:spcBef>
                <a:spcPts val="0"/>
              </a:spcBef>
              <a:spcAft>
                <a:spcPts val="0"/>
              </a:spcAft>
              <a:buClr>
                <a:srgbClr val="0070C0"/>
              </a:buClr>
              <a:buSzPts val="221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Προϋπολογισμός: </a:t>
            </a:r>
            <a:r>
              <a:rPr lang="el-GR" sz="2600" b="1" i="0" u="none" strike="noStrike" cap="none" dirty="0">
                <a:solidFill>
                  <a:schemeClr val="dk1"/>
                </a:solidFill>
                <a:latin typeface="Helvetica Neue"/>
                <a:ea typeface="Helvetica Neue"/>
                <a:cs typeface="Helvetica Neue"/>
                <a:sym typeface="Helvetica Neue"/>
              </a:rPr>
              <a:t>24.738€</a:t>
            </a:r>
            <a:endParaRPr sz="2600" b="1" i="0" u="none" strike="noStrike" cap="none" dirty="0">
              <a:solidFill>
                <a:schemeClr val="dk1"/>
              </a:solidFill>
            </a:endParaRPr>
          </a:p>
          <a:p>
            <a:pPr marL="91440" marR="0" lvl="0" indent="-140335" algn="l" rtl="0">
              <a:lnSpc>
                <a:spcPct val="90000"/>
              </a:lnSpc>
              <a:spcBef>
                <a:spcPts val="1400"/>
              </a:spcBef>
              <a:spcAft>
                <a:spcPts val="0"/>
              </a:spcAft>
              <a:buClr>
                <a:srgbClr val="0070C0"/>
              </a:buClr>
              <a:buSzPts val="221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Χρηματοδότηση: </a:t>
            </a:r>
            <a:r>
              <a:rPr lang="el-GR" sz="2600" b="1" i="0" u="none" strike="noStrike" cap="none" dirty="0">
                <a:solidFill>
                  <a:schemeClr val="dk1"/>
                </a:solidFill>
                <a:latin typeface="Helvetica Neue"/>
                <a:ea typeface="Helvetica Neue"/>
                <a:cs typeface="Helvetica Neue"/>
                <a:sym typeface="Helvetica Neue"/>
              </a:rPr>
              <a:t>Ίδιοι Πόροι</a:t>
            </a:r>
            <a:endParaRPr sz="2600" b="1" i="0" u="none" strike="noStrike" cap="none" dirty="0">
              <a:solidFill>
                <a:schemeClr val="dk1"/>
              </a:solidFill>
            </a:endParaRPr>
          </a:p>
          <a:p>
            <a:pPr marL="91440" marR="0" lvl="0" indent="-140335" algn="l" rtl="0">
              <a:lnSpc>
                <a:spcPct val="90000"/>
              </a:lnSpc>
              <a:spcBef>
                <a:spcPts val="1400"/>
              </a:spcBef>
              <a:spcAft>
                <a:spcPts val="0"/>
              </a:spcAft>
              <a:buClr>
                <a:srgbClr val="0070C0"/>
              </a:buClr>
              <a:buSzPts val="221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Ανάδοχος: </a:t>
            </a:r>
            <a:r>
              <a:rPr lang="el-GR" sz="2600" b="1" i="0" u="none" strike="noStrike" cap="none" dirty="0">
                <a:solidFill>
                  <a:schemeClr val="dk1"/>
                </a:solidFill>
                <a:latin typeface="Helvetica Neue"/>
                <a:ea typeface="Helvetica Neue"/>
                <a:cs typeface="Helvetica Neue"/>
                <a:sym typeface="Helvetica Neue"/>
              </a:rPr>
              <a:t>ΔΙΑΔΙΚΑΣΙΑ ΑΕ</a:t>
            </a:r>
            <a:r>
              <a:rPr lang="el-GR" sz="2600" b="1" i="0" u="none" strike="noStrike" cap="none" dirty="0">
                <a:solidFill>
                  <a:schemeClr val="dk1"/>
                </a:solidFill>
                <a:latin typeface="Helvetica Neue Light"/>
                <a:ea typeface="Helvetica Neue Light"/>
                <a:cs typeface="Helvetica Neue Light"/>
                <a:sym typeface="Helvetica Neue Light"/>
              </a:rPr>
              <a:t> </a:t>
            </a:r>
            <a:endParaRPr sz="2600" b="0" i="0" u="none" strike="noStrike" cap="none" dirty="0">
              <a:solidFill>
                <a:schemeClr val="dk1"/>
              </a:solidFill>
              <a:latin typeface="Arial"/>
              <a:ea typeface="Arial"/>
              <a:cs typeface="Arial"/>
              <a:sym typeface="Arial"/>
            </a:endParaRPr>
          </a:p>
          <a:p>
            <a:pPr marL="91440" marR="0" lvl="0" indent="-140335" algn="l" rtl="0">
              <a:lnSpc>
                <a:spcPct val="90000"/>
              </a:lnSpc>
              <a:spcBef>
                <a:spcPts val="1400"/>
              </a:spcBef>
              <a:spcAft>
                <a:spcPts val="0"/>
              </a:spcAft>
              <a:buClr>
                <a:srgbClr val="0070C0"/>
              </a:buClr>
              <a:buSzPts val="2210"/>
              <a:buFont typeface="Noto Sans Symbols"/>
              <a:buChar char="❖"/>
            </a:pPr>
            <a:r>
              <a:rPr lang="el-GR" sz="2600" b="0" i="0" u="none" strike="noStrike" cap="none" dirty="0">
                <a:solidFill>
                  <a:schemeClr val="dk1"/>
                </a:solidFill>
                <a:latin typeface="Helvetica Neue Light"/>
                <a:ea typeface="Helvetica Neue Light"/>
                <a:cs typeface="Helvetica Neue Light"/>
                <a:sym typeface="Helvetica Neue Light"/>
              </a:rPr>
              <a:t>Κατάσταση:</a:t>
            </a:r>
            <a:r>
              <a:rPr lang="el-GR" sz="2600" b="1" i="0" u="none" strike="noStrike" cap="none" dirty="0">
                <a:solidFill>
                  <a:schemeClr val="dk1"/>
                </a:solidFill>
                <a:latin typeface="Helvetica Neue"/>
                <a:ea typeface="Helvetica Neue"/>
                <a:cs typeface="Helvetica Neue"/>
                <a:sym typeface="Helvetica Neue"/>
              </a:rPr>
              <a:t> Η συμβουλευτική υπηρεσία έχει παραδοθεί</a:t>
            </a:r>
            <a:r>
              <a:rPr lang="el-GR" sz="2600" b="1" i="0" u="none" strike="noStrike" cap="none" dirty="0">
                <a:solidFill>
                  <a:schemeClr val="dk1"/>
                </a:solidFill>
                <a:latin typeface="Helvetica Neue Light"/>
                <a:ea typeface="Helvetica Neue Light"/>
                <a:cs typeface="Helvetica Neue Light"/>
                <a:sym typeface="Helvetica Neue Light"/>
              </a:rPr>
              <a:t>.                                                                                    </a:t>
            </a:r>
            <a:endParaRPr sz="2600" b="1" i="0" u="none" strike="noStrike" cap="none" dirty="0">
              <a:solidFill>
                <a:schemeClr val="dk1"/>
              </a:solidFill>
              <a:latin typeface="Helvetica Neue Light"/>
              <a:ea typeface="Helvetica Neue Light"/>
              <a:cs typeface="Helvetica Neue Light"/>
              <a:sym typeface="Helvetica Neue Light"/>
            </a:endParaRPr>
          </a:p>
          <a:p>
            <a:pPr marL="91440" marR="0" lvl="0" indent="-127635" algn="ctr" rtl="0">
              <a:lnSpc>
                <a:spcPct val="90000"/>
              </a:lnSpc>
              <a:spcBef>
                <a:spcPts val="1400"/>
              </a:spcBef>
              <a:spcAft>
                <a:spcPts val="0"/>
              </a:spcAft>
              <a:buClr>
                <a:srgbClr val="0070C0"/>
              </a:buClr>
              <a:buSzPts val="2010"/>
              <a:buFont typeface="Noto Sans Symbols"/>
              <a:buChar char="❖"/>
            </a:pPr>
            <a:r>
              <a:rPr lang="el-GR" sz="2010" dirty="0">
                <a:solidFill>
                  <a:schemeClr val="dk1"/>
                </a:solidFill>
                <a:latin typeface="Helvetica Neue Light"/>
                <a:ea typeface="Helvetica Neue Light"/>
                <a:cs typeface="Helvetica Neue Light"/>
                <a:sym typeface="Helvetica Neue Light"/>
              </a:rPr>
              <a:t> </a:t>
            </a:r>
            <a:r>
              <a:rPr lang="el-GR" sz="2000" b="0" i="0" u="none" strike="noStrike" cap="none" dirty="0">
                <a:solidFill>
                  <a:schemeClr val="dk1"/>
                </a:solidFill>
                <a:latin typeface="Helvetica Neue Light"/>
                <a:ea typeface="Helvetica Neue Light"/>
                <a:cs typeface="Helvetica Neue Light"/>
                <a:sym typeface="Helvetica Neue Light"/>
              </a:rPr>
              <a:t>[Αφορά στην ενεργειακή αναβάθμιση σε 5 δημοτικά κτήρια και 5 σχολεία και περιλαμβάνει  3 φάσεις παράδοσης, οι οποίες έχουν ήδη παραδοθεί.                                                               Α) σύνταξη ΣΔΕΑ, Β) φόρμες ενεργειακής καταγραφής ΥΠΕΝ ανά κτήριο, Γ) Προτάσεις χρηματοδότησης] Απαιτείται πλέον, διαγωνισμός της μελέτης.</a:t>
            </a:r>
          </a:p>
          <a:p>
            <a:pPr marR="0" lvl="0" algn="ctr" rtl="0">
              <a:lnSpc>
                <a:spcPct val="90000"/>
              </a:lnSpc>
              <a:spcBef>
                <a:spcPts val="1400"/>
              </a:spcBef>
              <a:spcAft>
                <a:spcPts val="0"/>
              </a:spcAft>
              <a:buClr>
                <a:srgbClr val="0070C0"/>
              </a:buClr>
              <a:buSzPts val="2010"/>
            </a:pPr>
            <a:r>
              <a:rPr lang="el-GR" sz="2000" dirty="0">
                <a:solidFill>
                  <a:schemeClr val="dk1"/>
                </a:solidFill>
                <a:latin typeface="Helvetica Neue Light"/>
                <a:ea typeface="Helvetica Neue Light"/>
                <a:cs typeface="Helvetica Neue Light"/>
                <a:sym typeface="Helvetica Neue Light"/>
              </a:rPr>
              <a:t> </a:t>
            </a:r>
            <a:r>
              <a:rPr lang="el-GR" sz="2000" b="0" i="0" u="none" strike="noStrike" cap="none" dirty="0">
                <a:solidFill>
                  <a:schemeClr val="dk1"/>
                </a:solidFill>
                <a:latin typeface="Helvetica Neue Light"/>
                <a:ea typeface="Helvetica Neue Light"/>
                <a:cs typeface="Helvetica Neue Light"/>
                <a:sym typeface="Helvetica Neue Light"/>
              </a:rPr>
              <a:t>Εν αναμον</a:t>
            </a:r>
            <a:r>
              <a:rPr lang="el-GR" sz="2000" dirty="0">
                <a:solidFill>
                  <a:schemeClr val="dk1"/>
                </a:solidFill>
                <a:latin typeface="Helvetica Neue Light"/>
                <a:ea typeface="Helvetica Neue Light"/>
                <a:cs typeface="Helvetica Neue Light"/>
                <a:sym typeface="Helvetica Neue Light"/>
              </a:rPr>
              <a:t>ή ένταξης στο πρόγραμμα ΗΛΕΚΤΡΑ (ΦΕΚ Τεύχος B’ 4813/12.09.2022)</a:t>
            </a:r>
            <a:endParaRPr lang="el-GR"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102"/>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dirty="0">
                <a:solidFill>
                  <a:schemeClr val="dk1"/>
                </a:solidFill>
                <a:latin typeface="Helvetica Neue"/>
                <a:ea typeface="Helvetica Neue"/>
                <a:cs typeface="Helvetica Neue"/>
                <a:sym typeface="Helvetica Neue"/>
              </a:rPr>
              <a:t>«Εκπόνηση Σχεδίου Φόρτισης Ηλεκτρικών Οχημάτων» (ΣΦΗΟ) στον Δήμο Κορινθίων </a:t>
            </a:r>
            <a:endParaRPr sz="3200" b="1" i="0" u="none" strike="noStrike" cap="none" dirty="0">
              <a:solidFill>
                <a:schemeClr val="dk1"/>
              </a:solidFill>
            </a:endParaRPr>
          </a:p>
        </p:txBody>
      </p:sp>
      <p:sp>
        <p:nvSpPr>
          <p:cNvPr id="571" name="Google Shape;571;p102"/>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 </a:t>
            </a:r>
            <a:r>
              <a:rPr lang="el-GR" sz="2600" b="1" i="0" u="none" strike="noStrike" cap="none">
                <a:solidFill>
                  <a:schemeClr val="dk1"/>
                </a:solidFill>
                <a:latin typeface="Helvetica Neue"/>
                <a:ea typeface="Helvetica Neue"/>
                <a:cs typeface="Helvetica Neue"/>
                <a:sym typeface="Helvetica Neue"/>
              </a:rPr>
              <a:t>59.520€</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 </a:t>
            </a:r>
            <a:r>
              <a:rPr lang="el-GR" sz="2600" b="1" i="0" u="none" strike="noStrike" cap="none">
                <a:solidFill>
                  <a:schemeClr val="dk1"/>
                </a:solidFill>
                <a:latin typeface="Helvetica Neue"/>
                <a:ea typeface="Helvetica Neue"/>
                <a:cs typeface="Helvetica Neue"/>
                <a:sym typeface="Helvetica Neue"/>
              </a:rPr>
              <a:t>ΠΡΑΣΙΝΟ ΤΑΜΕΙΟ </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Ανάδοχος: </a:t>
            </a:r>
            <a:r>
              <a:rPr lang="el-GR" sz="2600" b="1" i="0" u="none" strike="noStrike" cap="none">
                <a:solidFill>
                  <a:schemeClr val="dk1"/>
                </a:solidFill>
                <a:latin typeface="Helvetica Neue"/>
                <a:ea typeface="Helvetica Neue"/>
                <a:cs typeface="Helvetica Neue"/>
                <a:sym typeface="Helvetica Neue"/>
              </a:rPr>
              <a:t>ΔΙΑΔΙΚΑΣΙΑ ΑΕ </a:t>
            </a:r>
            <a:endParaRPr sz="2600" b="1" i="0" u="none" strike="noStrike" cap="none">
              <a:solidFill>
                <a:schemeClr val="dk1"/>
              </a:solidFill>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a:t>
            </a:r>
            <a:r>
              <a:rPr lang="el-GR" sz="2600" b="1" i="0" u="none" strike="noStrike" cap="none">
                <a:solidFill>
                  <a:schemeClr val="dk1"/>
                </a:solidFill>
                <a:latin typeface="Helvetica Neue"/>
                <a:ea typeface="Helvetica Neue"/>
                <a:cs typeface="Helvetica Neue"/>
                <a:sym typeface="Helvetica Neue"/>
              </a:rPr>
              <a:t> Η συμβουλευτική υπηρεσία </a:t>
            </a:r>
            <a:r>
              <a:rPr lang="el-GR" sz="2600" b="1">
                <a:solidFill>
                  <a:schemeClr val="dk1"/>
                </a:solidFill>
                <a:latin typeface="Helvetica Neue"/>
                <a:ea typeface="Helvetica Neue"/>
                <a:cs typeface="Helvetica Neue"/>
                <a:sym typeface="Helvetica Neue"/>
              </a:rPr>
              <a:t>έχει παραδοθεί</a:t>
            </a:r>
            <a:r>
              <a:rPr lang="el-GR" sz="2600" b="1" i="0" u="none" strike="noStrike" cap="none">
                <a:solidFill>
                  <a:schemeClr val="dk1"/>
                </a:solidFill>
                <a:latin typeface="Helvetica Neue"/>
                <a:ea typeface="Helvetica Neue"/>
                <a:cs typeface="Helvetica Neue"/>
                <a:sym typeface="Helvetica Neue"/>
              </a:rPr>
              <a:t>. </a:t>
            </a:r>
            <a:r>
              <a:rPr lang="el-GR" sz="2600" b="1" i="0" u="none" strike="noStrike" cap="none">
                <a:solidFill>
                  <a:schemeClr val="dk1"/>
                </a:solidFill>
                <a:latin typeface="Helvetica Neue Light"/>
                <a:ea typeface="Helvetica Neue Light"/>
                <a:cs typeface="Helvetica Neue Light"/>
                <a:sym typeface="Helvetica Neue Light"/>
              </a:rPr>
              <a:t>                     </a:t>
            </a:r>
            <a:endParaRPr sz="2600" b="0" i="0" u="none" strike="noStrike" cap="none">
              <a:solidFill>
                <a:schemeClr val="dk1"/>
              </a:solidFill>
              <a:latin typeface="Arial"/>
              <a:ea typeface="Arial"/>
              <a:cs typeface="Arial"/>
              <a:sym typeface="Arial"/>
            </a:endParaRPr>
          </a:p>
          <a:p>
            <a:pPr marL="91440" marR="0" lvl="0" indent="-90719" algn="l" rtl="0">
              <a:lnSpc>
                <a:spcPct val="90000"/>
              </a:lnSpc>
              <a:spcBef>
                <a:spcPts val="1400"/>
              </a:spcBef>
              <a:spcAft>
                <a:spcPts val="0"/>
              </a:spcAft>
              <a:buNone/>
            </a:pPr>
            <a:r>
              <a:rPr lang="el-GR" sz="2000" b="1" i="0" u="none" strike="noStrike" cap="none">
                <a:solidFill>
                  <a:schemeClr val="dk1"/>
                </a:solidFill>
                <a:latin typeface="Helvetica Neue Light"/>
                <a:ea typeface="Helvetica Neue Light"/>
                <a:cs typeface="Helvetica Neue Light"/>
                <a:sym typeface="Helvetica Neue Light"/>
              </a:rPr>
              <a:t>  </a:t>
            </a:r>
            <a:endParaRPr sz="2000" b="1" i="0" u="none" strike="noStrike" cap="none">
              <a:solidFill>
                <a:schemeClr val="dk1"/>
              </a:solidFill>
              <a:latin typeface="Helvetica Neue Light"/>
              <a:ea typeface="Helvetica Neue Light"/>
              <a:cs typeface="Helvetica Neue Light"/>
              <a:sym typeface="Helvetica Neue Light"/>
            </a:endParaRPr>
          </a:p>
          <a:p>
            <a:pPr marL="91440" marR="0" lvl="0" indent="-90719" algn="l" rtl="0">
              <a:lnSpc>
                <a:spcPct val="90000"/>
              </a:lnSpc>
              <a:spcBef>
                <a:spcPts val="1400"/>
              </a:spcBef>
              <a:spcAft>
                <a:spcPts val="0"/>
              </a:spcAft>
              <a:buNone/>
            </a:pPr>
            <a:r>
              <a:rPr lang="el-GR" sz="2000" b="1">
                <a:solidFill>
                  <a:schemeClr val="dk1"/>
                </a:solidFill>
                <a:latin typeface="Helvetica Neue Light"/>
                <a:ea typeface="Helvetica Neue Light"/>
                <a:cs typeface="Helvetica Neue Light"/>
                <a:sym typeface="Helvetica Neue Light"/>
              </a:rPr>
              <a:t>  </a:t>
            </a:r>
            <a:r>
              <a:rPr lang="el-GR" sz="2000" b="1" i="0" u="none" strike="noStrike" cap="none">
                <a:solidFill>
                  <a:schemeClr val="dk1"/>
                </a:solidFill>
                <a:latin typeface="Helvetica Neue Light"/>
                <a:ea typeface="Helvetica Neue Light"/>
                <a:cs typeface="Helvetica Neue Light"/>
                <a:sym typeface="Helvetica Neue Light"/>
              </a:rPr>
              <a:t> </a:t>
            </a:r>
            <a:r>
              <a:rPr lang="el-GR" sz="2000" b="0" i="0" u="none" strike="noStrike" cap="none">
                <a:solidFill>
                  <a:schemeClr val="dk1"/>
                </a:solidFill>
                <a:latin typeface="Helvetica Neue Light"/>
                <a:ea typeface="Helvetica Neue Light"/>
                <a:cs typeface="Helvetica Neue Light"/>
                <a:sym typeface="Helvetica Neue Light"/>
              </a:rPr>
              <a:t>(Αφορά σε 59 Σταθμούς Φόρτισης Ηλεκτροκίνητων Οχημάτων στον Δήμο Κορινθίων)</a:t>
            </a:r>
            <a:endParaRPr sz="2000" b="0" i="0" u="none" strike="noStrike" cap="none">
              <a:solidFill>
                <a:schemeClr val="dk1"/>
              </a:solidFill>
              <a:latin typeface="Helvetica Neue Light"/>
              <a:ea typeface="Helvetica Neue Light"/>
              <a:cs typeface="Helvetica Neue Light"/>
              <a:sym typeface="Helvetica Neue Light"/>
            </a:endParaRPr>
          </a:p>
          <a:p>
            <a:pPr marL="91440" marR="0" lvl="0" indent="-90719" algn="l" rtl="0">
              <a:lnSpc>
                <a:spcPct val="90000"/>
              </a:lnSpc>
              <a:spcBef>
                <a:spcPts val="1400"/>
              </a:spcBef>
              <a:spcAft>
                <a:spcPts val="0"/>
              </a:spcAft>
              <a:buNone/>
            </a:pPr>
            <a:r>
              <a:rPr lang="el-GR" sz="2000">
                <a:solidFill>
                  <a:schemeClr val="dk1"/>
                </a:solidFill>
                <a:latin typeface="Helvetica Neue Light"/>
                <a:ea typeface="Helvetica Neue Light"/>
                <a:cs typeface="Helvetica Neue Light"/>
                <a:sym typeface="Helvetica Neue Light"/>
              </a:rPr>
              <a:t>                           (Το επόμενο στάδιο είναι η σύνταξη της μελέτης)</a:t>
            </a:r>
            <a:endParaRPr sz="2000">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103"/>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Προμήθεια και εγκατάσταση οργάνων παιδικών χαρών Δήμου Κορινθίων</a:t>
            </a:r>
            <a:endParaRPr sz="3200" b="1" i="0" u="none" strike="noStrike" cap="none">
              <a:solidFill>
                <a:schemeClr val="dk1"/>
              </a:solidFill>
            </a:endParaRPr>
          </a:p>
        </p:txBody>
      </p:sp>
      <p:sp>
        <p:nvSpPr>
          <p:cNvPr id="577" name="Google Shape;577;p103"/>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00FF"/>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Προϋπολογισμός: </a:t>
            </a:r>
            <a:r>
              <a:rPr lang="el-GR" sz="2600" b="1" i="0" u="none" strike="noStrike" cap="none">
                <a:solidFill>
                  <a:schemeClr val="dk1"/>
                </a:solidFill>
                <a:latin typeface="Helvetica Neue Light"/>
                <a:ea typeface="Helvetica Neue Light"/>
                <a:cs typeface="Helvetica Neue Light"/>
                <a:sym typeface="Helvetica Neue Light"/>
              </a:rPr>
              <a:t>577.981,78€</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00FF"/>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Χρηματοδότηση: </a:t>
            </a:r>
            <a:r>
              <a:rPr lang="el-GR" sz="2600" b="1" i="0" u="none" strike="noStrike" cap="none">
                <a:solidFill>
                  <a:schemeClr val="dk1"/>
                </a:solidFill>
                <a:latin typeface="Helvetica Neue Light"/>
                <a:ea typeface="Helvetica Neue Light"/>
                <a:cs typeface="Helvetica Neue Light"/>
                <a:sym typeface="Helvetica Neue Light"/>
              </a:rPr>
              <a:t>ΠΡΑΣΙΝΟ ΤΑΜΕΙΟ + Ίδιοι Πόροι </a:t>
            </a:r>
            <a:endParaRPr sz="2600" b="0" i="0" u="none" strike="noStrike" cap="none">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000FF"/>
              </a:buClr>
              <a:buSzPts val="2600"/>
              <a:buFont typeface="Noto Sans Symbols"/>
              <a:buChar char="❖"/>
            </a:pPr>
            <a:r>
              <a:rPr lang="el-GR" sz="2600" b="0" i="0" u="none" strike="noStrike" cap="none">
                <a:solidFill>
                  <a:schemeClr val="dk1"/>
                </a:solidFill>
                <a:latin typeface="Helvetica Neue Light"/>
                <a:ea typeface="Helvetica Neue Light"/>
                <a:cs typeface="Helvetica Neue Light"/>
                <a:sym typeface="Helvetica Neue Light"/>
              </a:rPr>
              <a:t>Κατάσταση: </a:t>
            </a:r>
            <a:r>
              <a:rPr lang="el-GR" sz="2600" b="1">
                <a:solidFill>
                  <a:schemeClr val="dk1"/>
                </a:solidFill>
                <a:latin typeface="Helvetica Neue"/>
                <a:ea typeface="Helvetica Neue"/>
                <a:cs typeface="Helvetica Neue"/>
                <a:sym typeface="Helvetica Neue"/>
              </a:rPr>
              <a:t>Ανάδοχος προς εγκατάσταση</a:t>
            </a:r>
            <a:endParaRPr sz="2600" b="1">
              <a:solidFill>
                <a:schemeClr val="dk1"/>
              </a:solidFill>
            </a:endParaRPr>
          </a:p>
          <a:p>
            <a:pPr marL="457200" marR="0" lvl="0" indent="0" algn="l" rtl="0">
              <a:lnSpc>
                <a:spcPct val="90000"/>
              </a:lnSpc>
              <a:spcBef>
                <a:spcPts val="1400"/>
              </a:spcBef>
              <a:spcAft>
                <a:spcPts val="0"/>
              </a:spcAft>
              <a:buNone/>
            </a:pPr>
            <a:r>
              <a:rPr lang="el-GR" sz="2000" b="1" i="0" u="none" strike="noStrike" cap="none">
                <a:solidFill>
                  <a:schemeClr val="dk1"/>
                </a:solidFill>
                <a:latin typeface="Helvetica Neue Light"/>
                <a:ea typeface="Helvetica Neue Light"/>
                <a:cs typeface="Helvetica Neue Light"/>
                <a:sym typeface="Helvetica Neue Light"/>
              </a:rPr>
              <a:t> </a:t>
            </a:r>
            <a:r>
              <a:rPr lang="el-GR" sz="2000" b="0" i="0" u="none" strike="noStrike" cap="none">
                <a:solidFill>
                  <a:schemeClr val="dk1"/>
                </a:solidFill>
                <a:latin typeface="Helvetica Neue Light"/>
                <a:ea typeface="Helvetica Neue Light"/>
                <a:cs typeface="Helvetica Neue Light"/>
                <a:sym typeface="Helvetica Neue Light"/>
              </a:rPr>
              <a:t> </a:t>
            </a:r>
            <a:endParaRPr sz="2000" b="0" i="0" u="none" strike="noStrike" cap="none">
              <a:solidFill>
                <a:schemeClr val="dk1"/>
              </a:solidFill>
              <a:latin typeface="Helvetica Neue Light"/>
              <a:ea typeface="Helvetica Neue Light"/>
              <a:cs typeface="Helvetica Neue Light"/>
              <a:sym typeface="Helvetica Neue Light"/>
            </a:endParaRPr>
          </a:p>
          <a:p>
            <a:pPr marL="457200" marR="0" lvl="0" indent="0" algn="l" rtl="0">
              <a:lnSpc>
                <a:spcPct val="90000"/>
              </a:lnSpc>
              <a:spcBef>
                <a:spcPts val="1400"/>
              </a:spcBef>
              <a:spcAft>
                <a:spcPts val="0"/>
              </a:spcAft>
              <a:buNone/>
            </a:pPr>
            <a:r>
              <a:rPr lang="el-GR" sz="2000">
                <a:solidFill>
                  <a:schemeClr val="dk1"/>
                </a:solidFill>
                <a:latin typeface="Helvetica Neue Light"/>
                <a:ea typeface="Helvetica Neue Light"/>
                <a:cs typeface="Helvetica Neue Light"/>
                <a:sym typeface="Helvetica Neue Light"/>
              </a:rPr>
              <a:t>                                      </a:t>
            </a:r>
            <a:r>
              <a:rPr lang="el-GR" sz="2000" b="0" i="0" u="none" strike="noStrike" cap="none">
                <a:solidFill>
                  <a:schemeClr val="dk1"/>
                </a:solidFill>
                <a:latin typeface="Helvetica Neue Light"/>
                <a:ea typeface="Helvetica Neue Light"/>
                <a:cs typeface="Helvetica Neue Light"/>
                <a:sym typeface="Helvetica Neue Light"/>
              </a:rPr>
              <a:t>(Αφορά σε δώδεκα παιδικές χαρές)</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104"/>
          <p:cNvSpPr txBox="1"/>
          <p:nvPr/>
        </p:nvSpPr>
        <p:spPr>
          <a:xfrm>
            <a:off x="876450" y="340225"/>
            <a:ext cx="10439100" cy="1022100"/>
          </a:xfrm>
          <a:prstGeom prst="rect">
            <a:avLst/>
          </a:prstGeom>
          <a:noFill/>
          <a:ln>
            <a:noFill/>
          </a:ln>
        </p:spPr>
        <p:txBody>
          <a:bodyPr spcFirstLastPara="1" wrap="square" lIns="91425" tIns="91425" rIns="91425" bIns="91425" anchor="t" anchorCtr="0">
            <a:spAutoFit/>
          </a:bodyPr>
          <a:lstStyle/>
          <a:p>
            <a:pPr marL="0" lvl="0" indent="0" algn="ctr" rtl="0">
              <a:lnSpc>
                <a:spcPct val="85000"/>
              </a:lnSpc>
              <a:spcBef>
                <a:spcPts val="0"/>
              </a:spcBef>
              <a:spcAft>
                <a:spcPts val="0"/>
              </a:spcAft>
              <a:buNone/>
            </a:pPr>
            <a:r>
              <a:rPr lang="el-GR" sz="3200" b="1">
                <a:solidFill>
                  <a:schemeClr val="dk1"/>
                </a:solidFill>
                <a:latin typeface="Helvetica Neue"/>
                <a:ea typeface="Helvetica Neue"/>
                <a:cs typeface="Helvetica Neue"/>
                <a:sym typeface="Helvetica Neue"/>
              </a:rPr>
              <a:t>Προτάσεις ένταξης έργων </a:t>
            </a:r>
            <a:endParaRPr sz="3200" b="1">
              <a:solidFill>
                <a:schemeClr val="dk1"/>
              </a:solidFill>
              <a:latin typeface="Helvetica Neue"/>
              <a:ea typeface="Helvetica Neue"/>
              <a:cs typeface="Helvetica Neue"/>
              <a:sym typeface="Helvetica Neue"/>
            </a:endParaRPr>
          </a:p>
          <a:p>
            <a:pPr marL="0" lvl="0" indent="0" algn="ctr" rtl="0">
              <a:lnSpc>
                <a:spcPct val="85000"/>
              </a:lnSpc>
              <a:spcBef>
                <a:spcPts val="0"/>
              </a:spcBef>
              <a:spcAft>
                <a:spcPts val="0"/>
              </a:spcAft>
              <a:buNone/>
            </a:pPr>
            <a:r>
              <a:rPr lang="el-GR" sz="3200" b="1">
                <a:solidFill>
                  <a:schemeClr val="dk1"/>
                </a:solidFill>
                <a:latin typeface="Helvetica Neue"/>
                <a:ea typeface="Helvetica Neue"/>
                <a:cs typeface="Helvetica Neue"/>
                <a:sym typeface="Helvetica Neue"/>
              </a:rPr>
              <a:t>σε επιχορηγούμενα προγράμματα</a:t>
            </a:r>
            <a:endParaRPr sz="3200" b="1">
              <a:solidFill>
                <a:schemeClr val="dk1"/>
              </a:solidFill>
            </a:endParaRPr>
          </a:p>
        </p:txBody>
      </p:sp>
      <p:sp>
        <p:nvSpPr>
          <p:cNvPr id="583" name="Google Shape;583;p104"/>
          <p:cNvSpPr txBox="1"/>
          <p:nvPr/>
        </p:nvSpPr>
        <p:spPr>
          <a:xfrm>
            <a:off x="1128075" y="2802500"/>
            <a:ext cx="10098900" cy="1205100"/>
          </a:xfrm>
          <a:prstGeom prst="rect">
            <a:avLst/>
          </a:prstGeom>
          <a:noFill/>
          <a:ln>
            <a:noFill/>
          </a:ln>
        </p:spPr>
        <p:txBody>
          <a:bodyPr spcFirstLastPara="1" wrap="square" lIns="91425" tIns="91425" rIns="91425" bIns="91425" anchor="t" anchorCtr="0">
            <a:spAutoFit/>
          </a:bodyPr>
          <a:lstStyle/>
          <a:p>
            <a:pPr marL="0" lvl="0" indent="0" algn="ctr" rtl="0">
              <a:lnSpc>
                <a:spcPct val="85000"/>
              </a:lnSpc>
              <a:spcBef>
                <a:spcPts val="0"/>
              </a:spcBef>
              <a:spcAft>
                <a:spcPts val="0"/>
              </a:spcAft>
              <a:buNone/>
            </a:pPr>
            <a:r>
              <a:rPr lang="el-GR" sz="2600" b="1" dirty="0">
                <a:solidFill>
                  <a:schemeClr val="dk1"/>
                </a:solidFill>
                <a:latin typeface="Helvetica Neue"/>
                <a:ea typeface="Helvetica Neue"/>
                <a:cs typeface="Helvetica Neue"/>
                <a:sym typeface="Helvetica Neue"/>
              </a:rPr>
              <a:t>Προτάσεις με μελέτες, που κατατέθηκαν </a:t>
            </a:r>
            <a:r>
              <a:rPr lang="el-GR" sz="2600" b="1" dirty="0" err="1">
                <a:solidFill>
                  <a:schemeClr val="dk1"/>
                </a:solidFill>
                <a:latin typeface="Helvetica Neue"/>
                <a:ea typeface="Helvetica Neue"/>
                <a:cs typeface="Helvetica Neue"/>
                <a:sym typeface="Helvetica Neue"/>
              </a:rPr>
              <a:t>απο</a:t>
            </a:r>
            <a:r>
              <a:rPr lang="el-GR" sz="2600" b="1" dirty="0">
                <a:solidFill>
                  <a:schemeClr val="dk1"/>
                </a:solidFill>
                <a:latin typeface="Helvetica Neue"/>
                <a:ea typeface="Helvetica Neue"/>
                <a:cs typeface="Helvetica Neue"/>
                <a:sym typeface="Helvetica Neue"/>
              </a:rPr>
              <a:t> την ΔΤΥ,</a:t>
            </a:r>
          </a:p>
          <a:p>
            <a:pPr marL="0" lvl="0" indent="0" algn="ctr" rtl="0">
              <a:lnSpc>
                <a:spcPct val="85000"/>
              </a:lnSpc>
              <a:spcBef>
                <a:spcPts val="0"/>
              </a:spcBef>
              <a:spcAft>
                <a:spcPts val="0"/>
              </a:spcAft>
              <a:buNone/>
            </a:pPr>
            <a:r>
              <a:rPr lang="el-GR" sz="2600" b="1" dirty="0">
                <a:solidFill>
                  <a:schemeClr val="dk1"/>
                </a:solidFill>
                <a:latin typeface="Helvetica Neue"/>
                <a:ea typeface="Helvetica Neue"/>
                <a:cs typeface="Helvetica Neue"/>
                <a:sym typeface="Helvetica Neue"/>
              </a:rPr>
              <a:t> για ένταξη έργων σε επιχορηγούμενα προγράμματα</a:t>
            </a:r>
            <a:endParaRPr sz="2600" b="1" dirty="0">
              <a:solidFill>
                <a:schemeClr val="dk1"/>
              </a:solidFill>
              <a:latin typeface="Helvetica Neue"/>
              <a:ea typeface="Helvetica Neue"/>
              <a:cs typeface="Helvetica Neue"/>
              <a:sym typeface="Helvetica Neue"/>
            </a:endParaRPr>
          </a:p>
          <a:p>
            <a:pPr marL="0" lvl="0" indent="0" algn="l" rtl="0">
              <a:lnSpc>
                <a:spcPct val="85000"/>
              </a:lnSpc>
              <a:spcBef>
                <a:spcPts val="0"/>
              </a:spcBef>
              <a:spcAft>
                <a:spcPts val="0"/>
              </a:spcAft>
              <a:buNone/>
            </a:pPr>
            <a:endParaRPr sz="2600" b="1" dirty="0">
              <a:solidFill>
                <a:schemeClr val="dk1"/>
              </a:solidFill>
              <a:latin typeface="Helvetica Neue"/>
              <a:ea typeface="Helvetica Neue"/>
              <a:cs typeface="Helvetica Neue"/>
              <a:sym typeface="Helvetica Neue"/>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105"/>
          <p:cNvSpPr/>
          <p:nvPr/>
        </p:nvSpPr>
        <p:spPr>
          <a:xfrm>
            <a:off x="1097275" y="286550"/>
            <a:ext cx="10057800" cy="137820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2632" b="1">
                <a:solidFill>
                  <a:srgbClr val="0000FF"/>
                </a:solidFill>
                <a:latin typeface="Helvetica Neue"/>
                <a:ea typeface="Helvetica Neue"/>
                <a:cs typeface="Helvetica Neue"/>
                <a:sym typeface="Helvetica Neue"/>
              </a:rPr>
              <a:t>Έργα</a:t>
            </a:r>
            <a:r>
              <a:rPr lang="el-GR" sz="2632" b="1" i="0" u="none" strike="noStrike" cap="none">
                <a:solidFill>
                  <a:srgbClr val="0000FF"/>
                </a:solidFill>
                <a:latin typeface="Helvetica Neue"/>
                <a:ea typeface="Helvetica Neue"/>
                <a:cs typeface="Helvetica Neue"/>
                <a:sym typeface="Helvetica Neue"/>
              </a:rPr>
              <a:t> που έχουν εγκριθεί</a:t>
            </a:r>
            <a:r>
              <a:rPr lang="el-GR" sz="2632" b="1" i="0" u="none" strike="noStrike" cap="none">
                <a:solidFill>
                  <a:schemeClr val="dk1"/>
                </a:solidFill>
                <a:latin typeface="Helvetica Neue"/>
                <a:ea typeface="Helvetica Neue"/>
                <a:cs typeface="Helvetica Neue"/>
                <a:sym typeface="Helvetica Neue"/>
              </a:rPr>
              <a:t> στο Πρόγραμμα</a:t>
            </a:r>
            <a:br>
              <a:rPr lang="el-GR" sz="1568" b="1" i="0" u="none" strike="noStrike" cap="none">
                <a:solidFill>
                  <a:schemeClr val="dk1"/>
                </a:solidFill>
              </a:rPr>
            </a:br>
            <a:r>
              <a:rPr lang="el-GR" sz="2632" b="1" i="0" u="none" strike="noStrike" cap="none">
                <a:solidFill>
                  <a:schemeClr val="dk1"/>
                </a:solidFill>
                <a:latin typeface="Helvetica Neue"/>
                <a:ea typeface="Helvetica Neue"/>
                <a:cs typeface="Helvetica Neue"/>
                <a:sym typeface="Helvetica Neue"/>
              </a:rPr>
              <a:t>Αγροτικής Ανάπτυξης (ΠΑΑ) 2014-2020, </a:t>
            </a:r>
            <a:endParaRPr sz="2632" b="1" i="0" u="none" strike="noStrike" cap="none">
              <a:solidFill>
                <a:schemeClr val="dk1"/>
              </a:solidFill>
              <a:latin typeface="Helvetica Neue"/>
              <a:ea typeface="Helvetica Neue"/>
              <a:cs typeface="Helvetica Neue"/>
              <a:sym typeface="Helvetica Neue"/>
            </a:endParaRPr>
          </a:p>
          <a:p>
            <a:pPr marL="0" marR="0" lvl="0" indent="0" algn="ctr" rtl="0">
              <a:lnSpc>
                <a:spcPct val="85000"/>
              </a:lnSpc>
              <a:spcBef>
                <a:spcPts val="0"/>
              </a:spcBef>
              <a:spcAft>
                <a:spcPts val="0"/>
              </a:spcAft>
              <a:buNone/>
            </a:pPr>
            <a:r>
              <a:rPr lang="el-GR" sz="2632" b="1" i="0" u="none" strike="noStrike" cap="none">
                <a:solidFill>
                  <a:schemeClr val="dk1"/>
                </a:solidFill>
                <a:latin typeface="Helvetica Neue"/>
                <a:ea typeface="Helvetica Neue"/>
                <a:cs typeface="Helvetica Neue"/>
                <a:sym typeface="Helvetica Neue"/>
              </a:rPr>
              <a:t>και είναι </a:t>
            </a:r>
            <a:r>
              <a:rPr lang="el-GR" sz="2632" b="1">
                <a:solidFill>
                  <a:schemeClr val="dk1"/>
                </a:solidFill>
                <a:latin typeface="Helvetica Neue"/>
                <a:ea typeface="Helvetica Neue"/>
                <a:cs typeface="Helvetica Neue"/>
                <a:sym typeface="Helvetica Neue"/>
              </a:rPr>
              <a:t>πόνημα</a:t>
            </a:r>
            <a:r>
              <a:rPr lang="el-GR" sz="2632" b="1" i="0" u="none" strike="noStrike" cap="none">
                <a:solidFill>
                  <a:schemeClr val="dk1"/>
                </a:solidFill>
                <a:latin typeface="Helvetica Neue"/>
                <a:ea typeface="Helvetica Neue"/>
                <a:cs typeface="Helvetica Neue"/>
                <a:sym typeface="Helvetica Neue"/>
              </a:rPr>
              <a:t> και </a:t>
            </a:r>
            <a:r>
              <a:rPr lang="el-GR" sz="2632" b="1">
                <a:solidFill>
                  <a:schemeClr val="dk1"/>
                </a:solidFill>
                <a:latin typeface="Helvetica Neue"/>
                <a:ea typeface="Helvetica Neue"/>
                <a:cs typeface="Helvetica Neue"/>
                <a:sym typeface="Helvetica Neue"/>
              </a:rPr>
              <a:t>της</a:t>
            </a:r>
            <a:r>
              <a:rPr lang="el-GR" sz="2632" b="1" i="0" u="none" strike="noStrike" cap="none">
                <a:solidFill>
                  <a:schemeClr val="dk1"/>
                </a:solidFill>
                <a:latin typeface="Helvetica Neue"/>
                <a:ea typeface="Helvetica Neue"/>
                <a:cs typeface="Helvetica Neue"/>
                <a:sym typeface="Helvetica Neue"/>
              </a:rPr>
              <a:t> Δ.Τ.Υ.</a:t>
            </a:r>
            <a:endParaRPr sz="2632" b="1" i="0" u="none" strike="noStrike" cap="none">
              <a:solidFill>
                <a:schemeClr val="dk1"/>
              </a:solidFill>
            </a:endParaRPr>
          </a:p>
        </p:txBody>
      </p:sp>
      <p:sp>
        <p:nvSpPr>
          <p:cNvPr id="589" name="Google Shape;589;p105"/>
          <p:cNvSpPr/>
          <p:nvPr/>
        </p:nvSpPr>
        <p:spPr>
          <a:xfrm>
            <a:off x="1058275" y="1791198"/>
            <a:ext cx="10057800" cy="1378200"/>
          </a:xfrm>
          <a:prstGeom prst="rect">
            <a:avLst/>
          </a:prstGeom>
          <a:noFill/>
          <a:ln>
            <a:noFill/>
          </a:ln>
        </p:spPr>
        <p:txBody>
          <a:bodyPr spcFirstLastPara="1" wrap="square" lIns="0" tIns="45000" rIns="0" bIns="45000" anchor="t" anchorCtr="0">
            <a:noAutofit/>
          </a:bodyPr>
          <a:lstStyle/>
          <a:p>
            <a:pPr marL="91440" marR="0" lvl="0" indent="-169459" algn="l" rtl="0">
              <a:lnSpc>
                <a:spcPct val="90000"/>
              </a:lnSpc>
              <a:spcBef>
                <a:spcPts val="0"/>
              </a:spcBef>
              <a:spcAft>
                <a:spcPts val="0"/>
              </a:spcAft>
              <a:buClr>
                <a:schemeClr val="dk1"/>
              </a:buClr>
              <a:buSzPts val="1800"/>
              <a:buFont typeface="Helvetica Neue"/>
              <a:buChar char=" "/>
            </a:pPr>
            <a:r>
              <a:rPr lang="el-GR" sz="1800" b="1">
                <a:solidFill>
                  <a:schemeClr val="dk1"/>
                </a:solidFill>
                <a:latin typeface="Helvetica Neue"/>
                <a:ea typeface="Helvetica Neue"/>
                <a:cs typeface="Helvetica Neue"/>
                <a:sym typeface="Helvetica Neue"/>
              </a:rPr>
              <a:t>Δράση 4.3.4: «Βελτίωση πρόσβασης σε γεωργική γη και κτηνοτροφικές εκμεταλλεύσεις» του Προγράμματος Αγροτικής Ανάπτυξης 2014 - 2020 (Π.Α.Α. 2014 - 2020).</a:t>
            </a:r>
            <a:endParaRPr sz="1800" b="1">
              <a:solidFill>
                <a:schemeClr val="dk1"/>
              </a:solidFill>
              <a:latin typeface="Helvetica Neue"/>
              <a:ea typeface="Helvetica Neue"/>
              <a:cs typeface="Helvetica Neue"/>
              <a:sym typeface="Helvetica Neue"/>
            </a:endParaRPr>
          </a:p>
          <a:p>
            <a:pPr marL="91440" marR="0" lvl="0" indent="-175809" algn="l" rtl="0">
              <a:lnSpc>
                <a:spcPct val="90000"/>
              </a:lnSpc>
              <a:spcBef>
                <a:spcPts val="0"/>
              </a:spcBef>
              <a:spcAft>
                <a:spcPts val="0"/>
              </a:spcAft>
              <a:buClr>
                <a:schemeClr val="dk1"/>
              </a:buClr>
              <a:buSzPts val="1900"/>
              <a:buFont typeface="Helvetica Neue"/>
              <a:buChar char=" "/>
            </a:pPr>
            <a:r>
              <a:rPr lang="el-GR" sz="1800" b="1" i="0" u="none" strike="noStrike" cap="none">
                <a:solidFill>
                  <a:schemeClr val="dk1"/>
                </a:solidFill>
                <a:latin typeface="Helvetica Neue"/>
                <a:ea typeface="Helvetica Neue"/>
                <a:cs typeface="Helvetica Neue"/>
                <a:sym typeface="Helvetica Neue"/>
              </a:rPr>
              <a:t> Αφορά σε: </a:t>
            </a:r>
            <a:r>
              <a:rPr lang="el-GR" sz="1900" b="1" i="0" u="none" strike="noStrike" cap="none">
                <a:solidFill>
                  <a:schemeClr val="dk1"/>
                </a:solidFill>
                <a:latin typeface="Helvetica Neue"/>
                <a:ea typeface="Helvetica Neue"/>
                <a:cs typeface="Helvetica Neue"/>
                <a:sym typeface="Helvetica Neue"/>
              </a:rPr>
              <a:t> </a:t>
            </a:r>
            <a:r>
              <a:rPr lang="el-GR" sz="1900" b="1" u="sng">
                <a:solidFill>
                  <a:schemeClr val="dk1"/>
                </a:solidFill>
                <a:latin typeface="Helvetica Neue"/>
                <a:ea typeface="Helvetica Neue"/>
                <a:cs typeface="Helvetica Neue"/>
                <a:sym typeface="Helvetica Neue"/>
              </a:rPr>
              <a:t>Βελτίωση οδού σύνδεσης του οικισμού Αγίου Ιωάννη με την κοινότητα Χιλιομοδίου</a:t>
            </a:r>
            <a:r>
              <a:rPr lang="el-GR" sz="1900" b="1">
                <a:solidFill>
                  <a:schemeClr val="dk1"/>
                </a:solidFill>
                <a:latin typeface="Helvetica Neue"/>
                <a:ea typeface="Helvetica Neue"/>
                <a:cs typeface="Helvetica Neue"/>
                <a:sym typeface="Helvetica Neue"/>
              </a:rPr>
              <a:t>. Ποσό 1.000.000€</a:t>
            </a:r>
            <a:endParaRPr sz="1900" b="1">
              <a:solidFill>
                <a:schemeClr val="dk1"/>
              </a:solidFill>
              <a:latin typeface="Helvetica Neue"/>
              <a:ea typeface="Helvetica Neue"/>
              <a:cs typeface="Helvetica Neue"/>
              <a:sym typeface="Helvetica Neue"/>
            </a:endParaRPr>
          </a:p>
          <a:p>
            <a:pPr marL="91440" marR="0" lvl="0" indent="-175809" algn="l" rtl="0">
              <a:lnSpc>
                <a:spcPct val="90000"/>
              </a:lnSpc>
              <a:spcBef>
                <a:spcPts val="0"/>
              </a:spcBef>
              <a:spcAft>
                <a:spcPts val="0"/>
              </a:spcAft>
              <a:buClr>
                <a:schemeClr val="dk1"/>
              </a:buClr>
              <a:buSzPts val="1900"/>
              <a:buFont typeface="Helvetica Neue"/>
              <a:buChar char=" "/>
            </a:pPr>
            <a:r>
              <a:rPr lang="el-GR" sz="1900" b="1">
                <a:solidFill>
                  <a:schemeClr val="dk1"/>
                </a:solidFill>
                <a:latin typeface="Helvetica Neue"/>
                <a:ea typeface="Helvetica Neue"/>
                <a:cs typeface="Helvetica Neue"/>
                <a:sym typeface="Helvetica Neue"/>
              </a:rPr>
              <a:t>__________________________________________________________________________________</a:t>
            </a:r>
            <a:endParaRPr sz="1900" b="1">
              <a:solidFill>
                <a:schemeClr val="dk1"/>
              </a:solidFill>
              <a:latin typeface="Helvetica Neue"/>
              <a:ea typeface="Helvetica Neue"/>
              <a:cs typeface="Helvetica Neue"/>
              <a:sym typeface="Helvetica Neue"/>
            </a:endParaRPr>
          </a:p>
        </p:txBody>
      </p:sp>
      <p:sp>
        <p:nvSpPr>
          <p:cNvPr id="590" name="Google Shape;590;p105"/>
          <p:cNvSpPr/>
          <p:nvPr/>
        </p:nvSpPr>
        <p:spPr>
          <a:xfrm>
            <a:off x="1096200" y="4035251"/>
            <a:ext cx="4139400" cy="2267700"/>
          </a:xfrm>
          <a:prstGeom prst="rect">
            <a:avLst/>
          </a:prstGeom>
          <a:noFill/>
          <a:ln>
            <a:noFill/>
          </a:ln>
        </p:spPr>
        <p:txBody>
          <a:bodyPr spcFirstLastPara="1" wrap="square" lIns="0" tIns="45000" rIns="0" bIns="45000" anchor="t" anchorCtr="0">
            <a:noAutofit/>
          </a:bodyPr>
          <a:lstStyle/>
          <a:p>
            <a:pPr marL="91440" marR="0" lvl="0" indent="-122469" algn="l" rtl="0">
              <a:lnSpc>
                <a:spcPct val="90000"/>
              </a:lnSpc>
              <a:spcBef>
                <a:spcPts val="0"/>
              </a:spcBef>
              <a:spcAft>
                <a:spcPts val="0"/>
              </a:spcAft>
              <a:buClr>
                <a:schemeClr val="dk1"/>
              </a:buClr>
              <a:buSzPts val="1396"/>
              <a:buFont typeface="Helvetica Neue"/>
              <a:buChar char=" "/>
            </a:pPr>
            <a:endParaRPr sz="1284" b="1" i="0" u="none" strike="noStrike" cap="none">
              <a:solidFill>
                <a:schemeClr val="dk1"/>
              </a:solidFill>
              <a:latin typeface="Helvetica Neue"/>
              <a:ea typeface="Helvetica Neue"/>
              <a:cs typeface="Helvetica Neue"/>
              <a:sym typeface="Helvetica Neue"/>
            </a:endParaRPr>
          </a:p>
        </p:txBody>
      </p:sp>
      <p:sp>
        <p:nvSpPr>
          <p:cNvPr id="591" name="Google Shape;591;p105"/>
          <p:cNvSpPr/>
          <p:nvPr/>
        </p:nvSpPr>
        <p:spPr>
          <a:xfrm>
            <a:off x="1106100" y="3318258"/>
            <a:ext cx="9979800" cy="1215311"/>
          </a:xfrm>
          <a:prstGeom prst="rect">
            <a:avLst/>
          </a:prstGeom>
          <a:noFill/>
          <a:ln>
            <a:noFill/>
          </a:ln>
        </p:spPr>
        <p:txBody>
          <a:bodyPr spcFirstLastPara="1" wrap="square" lIns="0" tIns="45000" rIns="0" bIns="45000" anchor="t" anchorCtr="0">
            <a:noAutofit/>
          </a:bodyPr>
          <a:lstStyle/>
          <a:p>
            <a:pPr marL="0" lvl="0" indent="0" algn="l" rtl="0">
              <a:lnSpc>
                <a:spcPct val="90000"/>
              </a:lnSpc>
              <a:spcBef>
                <a:spcPts val="0"/>
              </a:spcBef>
              <a:spcAft>
                <a:spcPts val="0"/>
              </a:spcAft>
              <a:buNone/>
            </a:pPr>
            <a:r>
              <a:rPr lang="el-GR" sz="1800" b="1" dirty="0">
                <a:solidFill>
                  <a:schemeClr val="dk1"/>
                </a:solidFill>
                <a:latin typeface="Helvetica Neue"/>
                <a:ea typeface="Helvetica Neue"/>
                <a:cs typeface="Helvetica Neue"/>
                <a:sym typeface="Helvetica Neue"/>
              </a:rPr>
              <a:t>Δράση 4.3.4: «Βελτίωση πρόσβασης σε γεωργική γη και κτηνοτροφικές εκμεταλλεύσεις» του Προγράμματος Αγροτικής Ανάπτυξης 2014 - 2020 (Π.Α.Α. 2014 - 2020).</a:t>
            </a:r>
            <a:endParaRPr sz="1800" b="1" dirty="0">
              <a:solidFill>
                <a:schemeClr val="dk1"/>
              </a:solidFill>
              <a:latin typeface="Helvetica Neue"/>
              <a:ea typeface="Helvetica Neue"/>
              <a:cs typeface="Helvetica Neue"/>
              <a:sym typeface="Helvetica Neue"/>
            </a:endParaRPr>
          </a:p>
          <a:p>
            <a:pPr marL="91440" lvl="0" indent="-175809" algn="l" rtl="0">
              <a:lnSpc>
                <a:spcPct val="90000"/>
              </a:lnSpc>
              <a:spcBef>
                <a:spcPts val="0"/>
              </a:spcBef>
              <a:spcAft>
                <a:spcPts val="0"/>
              </a:spcAft>
              <a:buClr>
                <a:schemeClr val="dk1"/>
              </a:buClr>
              <a:buSzPts val="1900"/>
              <a:buFont typeface="Helvetica Neue"/>
              <a:buChar char=" "/>
            </a:pPr>
            <a:r>
              <a:rPr lang="el-GR" sz="1800" b="1" dirty="0">
                <a:solidFill>
                  <a:schemeClr val="dk1"/>
                </a:solidFill>
                <a:latin typeface="Helvetica Neue"/>
                <a:ea typeface="Helvetica Neue"/>
                <a:cs typeface="Helvetica Neue"/>
                <a:sym typeface="Helvetica Neue"/>
              </a:rPr>
              <a:t> Αφορά σε:</a:t>
            </a:r>
            <a:r>
              <a:rPr lang="el-GR" sz="1900" b="1" dirty="0">
                <a:solidFill>
                  <a:schemeClr val="dk1"/>
                </a:solidFill>
                <a:latin typeface="Helvetica Neue"/>
                <a:ea typeface="Helvetica Neue"/>
                <a:cs typeface="Helvetica Neue"/>
                <a:sym typeface="Helvetica Neue"/>
              </a:rPr>
              <a:t> </a:t>
            </a:r>
            <a:r>
              <a:rPr lang="el-GR" sz="1900" b="1" u="sng" dirty="0">
                <a:solidFill>
                  <a:schemeClr val="dk1"/>
                </a:solidFill>
                <a:latin typeface="Helvetica Neue"/>
                <a:ea typeface="Helvetica Neue"/>
                <a:cs typeface="Helvetica Neue"/>
                <a:sym typeface="Helvetica Neue"/>
              </a:rPr>
              <a:t> Βελτίωση οδού σύνδεσης του οικισμού </a:t>
            </a:r>
            <a:r>
              <a:rPr lang="el-GR" sz="1900" b="1" u="sng" dirty="0" err="1">
                <a:solidFill>
                  <a:schemeClr val="dk1"/>
                </a:solidFill>
                <a:latin typeface="Helvetica Neue"/>
                <a:ea typeface="Helvetica Neue"/>
                <a:cs typeface="Helvetica Neue"/>
                <a:sym typeface="Helvetica Neue"/>
              </a:rPr>
              <a:t>Σπαθοβουνίου</a:t>
            </a:r>
            <a:r>
              <a:rPr lang="el-GR" sz="1900" b="1" u="sng" dirty="0">
                <a:solidFill>
                  <a:schemeClr val="dk1"/>
                </a:solidFill>
                <a:latin typeface="Helvetica Neue"/>
                <a:ea typeface="Helvetica Neue"/>
                <a:cs typeface="Helvetica Neue"/>
                <a:sym typeface="Helvetica Neue"/>
              </a:rPr>
              <a:t> με τον οικισμό</a:t>
            </a:r>
            <a:endParaRPr sz="1900" b="1" u="sng" dirty="0">
              <a:solidFill>
                <a:schemeClr val="dk1"/>
              </a:solidFill>
              <a:latin typeface="Helvetica Neue"/>
              <a:ea typeface="Helvetica Neue"/>
              <a:cs typeface="Helvetica Neue"/>
              <a:sym typeface="Helvetica Neue"/>
            </a:endParaRPr>
          </a:p>
          <a:p>
            <a:pPr marL="91440" lvl="0" indent="-175809" algn="l" rtl="0">
              <a:lnSpc>
                <a:spcPct val="90000"/>
              </a:lnSpc>
              <a:spcBef>
                <a:spcPts val="0"/>
              </a:spcBef>
              <a:spcAft>
                <a:spcPts val="0"/>
              </a:spcAft>
              <a:buClr>
                <a:schemeClr val="dk1"/>
              </a:buClr>
              <a:buSzPts val="1900"/>
              <a:buFont typeface="Helvetica Neue"/>
              <a:buChar char=" "/>
            </a:pPr>
            <a:r>
              <a:rPr lang="el-GR" sz="1900" b="1" u="sng" dirty="0" err="1">
                <a:solidFill>
                  <a:schemeClr val="dk1"/>
                </a:solidFill>
                <a:latin typeface="Helvetica Neue"/>
                <a:ea typeface="Helvetica Neue"/>
                <a:cs typeface="Helvetica Neue"/>
                <a:sym typeface="Helvetica Neue"/>
              </a:rPr>
              <a:t>Μαψό</a:t>
            </a:r>
            <a:r>
              <a:rPr lang="el-GR" sz="1900" b="1" u="sng" dirty="0">
                <a:solidFill>
                  <a:schemeClr val="dk1"/>
                </a:solidFill>
                <a:latin typeface="Helvetica Neue"/>
                <a:ea typeface="Helvetica Neue"/>
                <a:cs typeface="Helvetica Neue"/>
                <a:sym typeface="Helvetica Neue"/>
              </a:rPr>
              <a:t>.</a:t>
            </a:r>
            <a:r>
              <a:rPr lang="el-GR" sz="1900" b="1" dirty="0">
                <a:solidFill>
                  <a:schemeClr val="dk1"/>
                </a:solidFill>
                <a:latin typeface="Helvetica Neue"/>
                <a:ea typeface="Helvetica Neue"/>
                <a:cs typeface="Helvetica Neue"/>
                <a:sym typeface="Helvetica Neue"/>
              </a:rPr>
              <a:t> Ποσό 1.000.000€</a:t>
            </a:r>
            <a:endParaRPr sz="1900" b="1" dirty="0">
              <a:solidFill>
                <a:schemeClr val="dk1"/>
              </a:solidFill>
              <a:latin typeface="Helvetica Neue"/>
              <a:ea typeface="Helvetica Neue"/>
              <a:cs typeface="Helvetica Neue"/>
              <a:sym typeface="Helvetica Neue"/>
            </a:endParaRPr>
          </a:p>
          <a:p>
            <a:pPr marL="91440" lvl="0" indent="-175809" algn="l" rtl="0">
              <a:lnSpc>
                <a:spcPct val="90000"/>
              </a:lnSpc>
              <a:spcBef>
                <a:spcPts val="0"/>
              </a:spcBef>
              <a:spcAft>
                <a:spcPts val="0"/>
              </a:spcAft>
              <a:buClr>
                <a:schemeClr val="dk1"/>
              </a:buClr>
              <a:buSzPts val="1900"/>
              <a:buFont typeface="Helvetica Neue"/>
              <a:buChar char=" "/>
            </a:pPr>
            <a:r>
              <a:rPr lang="el-GR" sz="1900" b="1" dirty="0">
                <a:solidFill>
                  <a:schemeClr val="dk1"/>
                </a:solidFill>
                <a:latin typeface="Helvetica Neue"/>
                <a:ea typeface="Helvetica Neue"/>
                <a:cs typeface="Helvetica Neue"/>
                <a:sym typeface="Helvetica Neue"/>
              </a:rPr>
              <a:t>________________________________________________________________________________</a:t>
            </a:r>
            <a:endParaRPr sz="1900" b="1" dirty="0">
              <a:solidFill>
                <a:schemeClr val="dk1"/>
              </a:solidFill>
              <a:latin typeface="Helvetica Neue"/>
              <a:ea typeface="Helvetica Neue"/>
              <a:cs typeface="Helvetica Neue"/>
              <a:sym typeface="Helvetica Neue"/>
            </a:endParaRPr>
          </a:p>
          <a:p>
            <a:pPr marL="384120" lvl="1" indent="-270805" algn="l" rtl="0">
              <a:lnSpc>
                <a:spcPct val="90000"/>
              </a:lnSpc>
              <a:spcBef>
                <a:spcPts val="601"/>
              </a:spcBef>
              <a:spcAft>
                <a:spcPts val="0"/>
              </a:spcAft>
              <a:buClr>
                <a:schemeClr val="dk1"/>
              </a:buClr>
              <a:buSzPts val="1900"/>
              <a:buFont typeface="Helvetica Neue"/>
              <a:buChar char="▪"/>
            </a:pPr>
            <a:endParaRPr sz="1900" b="1" dirty="0">
              <a:solidFill>
                <a:schemeClr val="dk1"/>
              </a:solidFill>
              <a:latin typeface="Helvetica Neue"/>
              <a:ea typeface="Helvetica Neue"/>
              <a:cs typeface="Helvetica Neue"/>
              <a:sym typeface="Helvetica Neue"/>
            </a:endParaRPr>
          </a:p>
        </p:txBody>
      </p:sp>
      <p:sp>
        <p:nvSpPr>
          <p:cNvPr id="592" name="Google Shape;592;p105"/>
          <p:cNvSpPr/>
          <p:nvPr/>
        </p:nvSpPr>
        <p:spPr>
          <a:xfrm>
            <a:off x="1093843" y="4758859"/>
            <a:ext cx="10214100" cy="1163700"/>
          </a:xfrm>
          <a:prstGeom prst="rect">
            <a:avLst/>
          </a:prstGeom>
          <a:noFill/>
          <a:ln>
            <a:noFill/>
          </a:ln>
        </p:spPr>
        <p:txBody>
          <a:bodyPr spcFirstLastPara="1" wrap="square" lIns="0" tIns="45000" rIns="0" bIns="45000" anchor="t" anchorCtr="0">
            <a:noAutofit/>
          </a:bodyPr>
          <a:lstStyle/>
          <a:p>
            <a:pPr marL="0" marR="0" lvl="0" indent="0" algn="l" rtl="0">
              <a:lnSpc>
                <a:spcPct val="90000"/>
              </a:lnSpc>
              <a:spcBef>
                <a:spcPts val="1400"/>
              </a:spcBef>
              <a:spcAft>
                <a:spcPts val="0"/>
              </a:spcAft>
              <a:buNone/>
            </a:pPr>
            <a:r>
              <a:rPr lang="el-GR" sz="1800" b="1" dirty="0">
                <a:solidFill>
                  <a:schemeClr val="dk1"/>
                </a:solidFill>
                <a:latin typeface="Helvetica Neue"/>
                <a:ea typeface="Helvetica Neue"/>
                <a:cs typeface="Helvetica Neue"/>
                <a:sym typeface="Helvetica Neue"/>
              </a:rPr>
              <a:t>Δράση 4.3.4: «Βελτίωση πρόσβασης σε γεωργική γη και κτηνοτροφικές εκμεταλλεύσεις» του Προγράμματος Αγροτικής Ανάπτυξης 2014 - 2020 (Π.Α.Α. 2014 - 2020).</a:t>
            </a:r>
            <a:endParaRPr sz="1800" b="1" dirty="0">
              <a:solidFill>
                <a:schemeClr val="dk1"/>
              </a:solidFill>
              <a:latin typeface="Helvetica Neue"/>
              <a:ea typeface="Helvetica Neue"/>
              <a:cs typeface="Helvetica Neue"/>
              <a:sym typeface="Helvetica Neue"/>
            </a:endParaRPr>
          </a:p>
          <a:p>
            <a:pPr marL="91440" lvl="0" indent="-175809" algn="l" rtl="0">
              <a:lnSpc>
                <a:spcPct val="90000"/>
              </a:lnSpc>
              <a:spcBef>
                <a:spcPts val="0"/>
              </a:spcBef>
              <a:spcAft>
                <a:spcPts val="0"/>
              </a:spcAft>
              <a:buClr>
                <a:schemeClr val="dk1"/>
              </a:buClr>
              <a:buSzPts val="1900"/>
              <a:buFont typeface="Helvetica Neue"/>
              <a:buChar char=" "/>
            </a:pPr>
            <a:r>
              <a:rPr lang="el-GR" sz="1800" b="1" dirty="0">
                <a:solidFill>
                  <a:schemeClr val="dk1"/>
                </a:solidFill>
                <a:latin typeface="Helvetica Neue"/>
                <a:ea typeface="Helvetica Neue"/>
                <a:cs typeface="Helvetica Neue"/>
                <a:sym typeface="Helvetica Neue"/>
              </a:rPr>
              <a:t> Αφορά σε:</a:t>
            </a:r>
            <a:r>
              <a:rPr lang="el-GR" sz="1900" b="1" dirty="0">
                <a:solidFill>
                  <a:schemeClr val="dk1"/>
                </a:solidFill>
                <a:latin typeface="Helvetica Neue"/>
                <a:ea typeface="Helvetica Neue"/>
                <a:cs typeface="Helvetica Neue"/>
                <a:sym typeface="Helvetica Neue"/>
              </a:rPr>
              <a:t> </a:t>
            </a:r>
            <a:r>
              <a:rPr lang="el-GR" sz="1900" b="1" u="sng" dirty="0">
                <a:solidFill>
                  <a:schemeClr val="dk1"/>
                </a:solidFill>
                <a:latin typeface="Helvetica Neue"/>
                <a:ea typeface="Helvetica Neue"/>
                <a:cs typeface="Helvetica Neue"/>
                <a:sym typeface="Helvetica Neue"/>
              </a:rPr>
              <a:t> Βελτίωση οδού σύνδεσης του οικισμού Αμόνι - </a:t>
            </a:r>
            <a:r>
              <a:rPr lang="el-GR" sz="1900" b="1" u="sng" dirty="0" err="1">
                <a:solidFill>
                  <a:schemeClr val="dk1"/>
                </a:solidFill>
                <a:latin typeface="Helvetica Neue"/>
                <a:ea typeface="Helvetica Neue"/>
                <a:cs typeface="Helvetica Neue"/>
                <a:sym typeface="Helvetica Neue"/>
              </a:rPr>
              <a:t>Καλογερολίμανο</a:t>
            </a:r>
            <a:r>
              <a:rPr lang="el-GR" sz="1900" b="1" u="sng" dirty="0">
                <a:solidFill>
                  <a:schemeClr val="dk1"/>
                </a:solidFill>
                <a:latin typeface="Helvetica Neue"/>
                <a:ea typeface="Helvetica Neue"/>
                <a:cs typeface="Helvetica Neue"/>
                <a:sym typeface="Helvetica Neue"/>
              </a:rPr>
              <a:t> με την</a:t>
            </a:r>
            <a:endParaRPr sz="1900" b="1" u="sng" dirty="0">
              <a:solidFill>
                <a:schemeClr val="dk1"/>
              </a:solidFill>
              <a:latin typeface="Helvetica Neue"/>
              <a:ea typeface="Helvetica Neue"/>
              <a:cs typeface="Helvetica Neue"/>
              <a:sym typeface="Helvetica Neue"/>
            </a:endParaRPr>
          </a:p>
          <a:p>
            <a:pPr marL="91440" lvl="0" indent="-175809" algn="l" rtl="0">
              <a:lnSpc>
                <a:spcPct val="90000"/>
              </a:lnSpc>
              <a:spcBef>
                <a:spcPts val="0"/>
              </a:spcBef>
              <a:spcAft>
                <a:spcPts val="0"/>
              </a:spcAft>
              <a:buClr>
                <a:schemeClr val="dk1"/>
              </a:buClr>
              <a:buSzPts val="1900"/>
              <a:buFont typeface="Helvetica Neue"/>
              <a:buChar char=" "/>
            </a:pPr>
            <a:r>
              <a:rPr lang="el-GR" sz="1900" b="1" u="sng" dirty="0" err="1">
                <a:solidFill>
                  <a:schemeClr val="dk1"/>
                </a:solidFill>
                <a:latin typeface="Helvetica Neue"/>
                <a:ea typeface="Helvetica Neue"/>
                <a:cs typeface="Helvetica Neue"/>
                <a:sym typeface="Helvetica Neue"/>
              </a:rPr>
              <a:t>Επ.Ο</a:t>
            </a:r>
            <a:r>
              <a:rPr lang="el-GR" sz="1900" b="1" u="sng" dirty="0">
                <a:solidFill>
                  <a:schemeClr val="dk1"/>
                </a:solidFill>
                <a:latin typeface="Helvetica Neue"/>
                <a:ea typeface="Helvetica Neue"/>
                <a:cs typeface="Helvetica Neue"/>
                <a:sym typeface="Helvetica Neue"/>
              </a:rPr>
              <a:t>. Κορίνθου - Επιδαύρου.</a:t>
            </a:r>
            <a:r>
              <a:rPr lang="el-GR" sz="1900" b="1" dirty="0">
                <a:solidFill>
                  <a:schemeClr val="dk1"/>
                </a:solidFill>
                <a:latin typeface="Helvetica Neue"/>
                <a:ea typeface="Helvetica Neue"/>
                <a:cs typeface="Helvetica Neue"/>
                <a:sym typeface="Helvetica Neue"/>
              </a:rPr>
              <a:t> Ποσό 1.000.000€</a:t>
            </a:r>
            <a:endParaRPr sz="1900" b="1" dirty="0">
              <a:solidFill>
                <a:schemeClr val="dk1"/>
              </a:solidFill>
              <a:latin typeface="Helvetica Neue"/>
              <a:ea typeface="Helvetica Neue"/>
              <a:cs typeface="Helvetica Neue"/>
              <a:sym typeface="Helvetica Neue"/>
            </a:endParaRPr>
          </a:p>
          <a:p>
            <a:pPr marL="0" marR="0" lvl="0" indent="0" algn="l" rtl="0">
              <a:lnSpc>
                <a:spcPct val="90000"/>
              </a:lnSpc>
              <a:spcBef>
                <a:spcPts val="1400"/>
              </a:spcBef>
              <a:spcAft>
                <a:spcPts val="0"/>
              </a:spcAft>
              <a:buNone/>
            </a:pPr>
            <a:endParaRPr sz="1900" b="1" dirty="0">
              <a:solidFill>
                <a:schemeClr val="dk1"/>
              </a:solidFill>
              <a:latin typeface="Helvetica Neue"/>
              <a:ea typeface="Helvetica Neue"/>
              <a:cs typeface="Helvetica Neue"/>
              <a:sym typeface="Helvetica Neue"/>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106"/>
          <p:cNvSpPr/>
          <p:nvPr/>
        </p:nvSpPr>
        <p:spPr>
          <a:xfrm>
            <a:off x="1097275" y="286275"/>
            <a:ext cx="10057800" cy="136080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2800" b="1">
                <a:solidFill>
                  <a:srgbClr val="0000FF"/>
                </a:solidFill>
                <a:latin typeface="Helvetica Neue"/>
                <a:ea typeface="Helvetica Neue"/>
                <a:cs typeface="Helvetica Neue"/>
                <a:sym typeface="Helvetica Neue"/>
              </a:rPr>
              <a:t>Έργα</a:t>
            </a:r>
            <a:r>
              <a:rPr lang="el-GR" sz="2800" b="1" i="0" u="none" strike="noStrike" cap="none">
                <a:solidFill>
                  <a:srgbClr val="0000FF"/>
                </a:solidFill>
                <a:latin typeface="Helvetica Neue"/>
                <a:ea typeface="Helvetica Neue"/>
                <a:cs typeface="Helvetica Neue"/>
                <a:sym typeface="Helvetica Neue"/>
              </a:rPr>
              <a:t> που έχουν υποβληθεί</a:t>
            </a:r>
            <a:r>
              <a:rPr lang="el-GR" sz="2800" b="1" i="0" u="none" strike="noStrike" cap="none">
                <a:solidFill>
                  <a:schemeClr val="dk1"/>
                </a:solidFill>
                <a:latin typeface="Helvetica Neue"/>
                <a:ea typeface="Helvetica Neue"/>
                <a:cs typeface="Helvetica Neue"/>
                <a:sym typeface="Helvetica Neue"/>
              </a:rPr>
              <a:t> οι μελέτες τους </a:t>
            </a:r>
            <a:endParaRPr sz="2800" b="1" i="0" u="none" strike="noStrike" cap="none">
              <a:solidFill>
                <a:schemeClr val="dk1"/>
              </a:solidFill>
              <a:latin typeface="Helvetica Neue"/>
              <a:ea typeface="Helvetica Neue"/>
              <a:cs typeface="Helvetica Neue"/>
              <a:sym typeface="Helvetica Neue"/>
            </a:endParaRPr>
          </a:p>
          <a:p>
            <a:pPr marL="0" marR="0" lvl="0" indent="0" algn="ctr" rtl="0">
              <a:lnSpc>
                <a:spcPct val="85000"/>
              </a:lnSpc>
              <a:spcBef>
                <a:spcPts val="0"/>
              </a:spcBef>
              <a:spcAft>
                <a:spcPts val="0"/>
              </a:spcAft>
              <a:buNone/>
            </a:pPr>
            <a:r>
              <a:rPr lang="el-GR" sz="2800" b="1" i="0" u="none" strike="noStrike" cap="none">
                <a:solidFill>
                  <a:schemeClr val="dk1"/>
                </a:solidFill>
                <a:latin typeface="Helvetica Neue"/>
                <a:ea typeface="Helvetica Neue"/>
                <a:cs typeface="Helvetica Neue"/>
                <a:sym typeface="Helvetica Neue"/>
              </a:rPr>
              <a:t>στο πρόγραμμα</a:t>
            </a:r>
            <a:r>
              <a:rPr lang="el-GR" sz="2800" b="1">
                <a:solidFill>
                  <a:schemeClr val="dk1"/>
                </a:solidFill>
              </a:rPr>
              <a:t> </a:t>
            </a:r>
            <a:r>
              <a:rPr lang="el-GR" sz="2800" b="1" i="0" u="none" strike="noStrike" cap="none">
                <a:solidFill>
                  <a:schemeClr val="dk1"/>
                </a:solidFill>
                <a:latin typeface="Helvetica Neue"/>
                <a:ea typeface="Helvetica Neue"/>
                <a:cs typeface="Helvetica Neue"/>
                <a:sym typeface="Helvetica Neue"/>
              </a:rPr>
              <a:t>Αντ. Τρίτσης, </a:t>
            </a:r>
            <a:endParaRPr sz="2800" b="1" i="0" u="none" strike="noStrike" cap="none">
              <a:solidFill>
                <a:schemeClr val="dk1"/>
              </a:solidFill>
              <a:latin typeface="Helvetica Neue"/>
              <a:ea typeface="Helvetica Neue"/>
              <a:cs typeface="Helvetica Neue"/>
              <a:sym typeface="Helvetica Neue"/>
            </a:endParaRPr>
          </a:p>
          <a:p>
            <a:pPr marL="0" marR="0" lvl="0" indent="0" algn="ctr" rtl="0">
              <a:lnSpc>
                <a:spcPct val="85000"/>
              </a:lnSpc>
              <a:spcBef>
                <a:spcPts val="0"/>
              </a:spcBef>
              <a:spcAft>
                <a:spcPts val="0"/>
              </a:spcAft>
              <a:buNone/>
            </a:pPr>
            <a:r>
              <a:rPr lang="el-GR" sz="2800" b="1" i="0" u="none" strike="noStrike" cap="none">
                <a:solidFill>
                  <a:schemeClr val="dk1"/>
                </a:solidFill>
                <a:latin typeface="Helvetica Neue"/>
                <a:ea typeface="Helvetica Neue"/>
                <a:cs typeface="Helvetica Neue"/>
                <a:sym typeface="Helvetica Neue"/>
              </a:rPr>
              <a:t>και είναι πόνημα - μελέτη </a:t>
            </a:r>
            <a:r>
              <a:rPr lang="el-GR" sz="2800" b="1">
                <a:solidFill>
                  <a:schemeClr val="dk1"/>
                </a:solidFill>
                <a:latin typeface="Helvetica Neue"/>
                <a:ea typeface="Helvetica Neue"/>
                <a:cs typeface="Helvetica Neue"/>
                <a:sym typeface="Helvetica Neue"/>
              </a:rPr>
              <a:t>της</a:t>
            </a:r>
            <a:r>
              <a:rPr lang="el-GR" sz="2800" b="1" i="0" u="none" strike="noStrike" cap="none">
                <a:solidFill>
                  <a:schemeClr val="dk1"/>
                </a:solidFill>
                <a:latin typeface="Helvetica Neue"/>
                <a:ea typeface="Helvetica Neue"/>
                <a:cs typeface="Helvetica Neue"/>
                <a:sym typeface="Helvetica Neue"/>
              </a:rPr>
              <a:t> Δ.Τ.Υ.</a:t>
            </a:r>
            <a:endParaRPr sz="2800" b="1" i="0" u="none" strike="noStrike" cap="none">
              <a:solidFill>
                <a:schemeClr val="dk1"/>
              </a:solidFill>
            </a:endParaRPr>
          </a:p>
        </p:txBody>
      </p:sp>
      <p:sp>
        <p:nvSpPr>
          <p:cNvPr id="598" name="Google Shape;598;p106"/>
          <p:cNvSpPr/>
          <p:nvPr/>
        </p:nvSpPr>
        <p:spPr>
          <a:xfrm>
            <a:off x="713075" y="1736750"/>
            <a:ext cx="10582500" cy="2112900"/>
          </a:xfrm>
          <a:prstGeom prst="rect">
            <a:avLst/>
          </a:prstGeom>
          <a:noFill/>
          <a:ln>
            <a:noFill/>
          </a:ln>
        </p:spPr>
        <p:txBody>
          <a:bodyPr spcFirstLastPara="1" wrap="square" lIns="0" tIns="45000" rIns="0" bIns="45000" anchor="t" anchorCtr="0">
            <a:noAutofit/>
          </a:bodyPr>
          <a:lstStyle/>
          <a:p>
            <a:pPr marL="91440" marR="0" lvl="0" indent="-169459" algn="l" rtl="0">
              <a:lnSpc>
                <a:spcPct val="90000"/>
              </a:lnSpc>
              <a:spcBef>
                <a:spcPts val="0"/>
              </a:spcBef>
              <a:spcAft>
                <a:spcPts val="0"/>
              </a:spcAft>
              <a:buClr>
                <a:schemeClr val="dk1"/>
              </a:buClr>
              <a:buSzPts val="1800"/>
              <a:buFont typeface="Helvetica Neue"/>
              <a:buChar char=" "/>
            </a:pPr>
            <a:r>
              <a:rPr lang="el-GR" sz="2000" b="1" i="0" u="none" strike="noStrike" cap="none" dirty="0">
                <a:solidFill>
                  <a:schemeClr val="dk1"/>
                </a:solidFill>
                <a:latin typeface="Helvetica Neue"/>
                <a:ea typeface="Helvetica Neue"/>
                <a:cs typeface="Helvetica Neue"/>
                <a:sym typeface="Helvetica Neue"/>
              </a:rPr>
              <a:t>ΑΤ 05 –“Ανάπτυξη της Υπαίθρου - Αγροτική Οδοποιία”</a:t>
            </a:r>
            <a:r>
              <a:rPr lang="el-GR" sz="1800" b="1" i="0" u="none" strike="noStrike" cap="none" dirty="0">
                <a:solidFill>
                  <a:schemeClr val="dk1"/>
                </a:solidFill>
                <a:latin typeface="Helvetica Neue"/>
                <a:ea typeface="Helvetica Neue"/>
                <a:cs typeface="Helvetica Neue"/>
                <a:sym typeface="Helvetica Neue"/>
              </a:rPr>
              <a:t> Προϋπολογισμός:</a:t>
            </a:r>
            <a:r>
              <a:rPr lang="el-GR" sz="2000" b="1" i="0" u="none" strike="noStrike" cap="none" dirty="0">
                <a:solidFill>
                  <a:schemeClr val="dk1"/>
                </a:solidFill>
                <a:latin typeface="Helvetica Neue"/>
                <a:ea typeface="Helvetica Neue"/>
                <a:cs typeface="Helvetica Neue"/>
                <a:sym typeface="Helvetica Neue"/>
              </a:rPr>
              <a:t> 3.175.000€ </a:t>
            </a:r>
            <a:endParaRPr sz="2000" b="1" dirty="0">
              <a:solidFill>
                <a:schemeClr val="dk1"/>
              </a:solidFill>
              <a:latin typeface="Helvetica Neue"/>
              <a:ea typeface="Helvetica Neue"/>
              <a:cs typeface="Helvetica Neue"/>
              <a:sym typeface="Helvetica Neue"/>
            </a:endParaRPr>
          </a:p>
          <a:p>
            <a:pPr marL="91440" marR="0" lvl="0" indent="-169459" algn="l" rtl="0">
              <a:lnSpc>
                <a:spcPct val="90000"/>
              </a:lnSpc>
              <a:spcBef>
                <a:spcPts val="0"/>
              </a:spcBef>
              <a:spcAft>
                <a:spcPts val="0"/>
              </a:spcAft>
              <a:buClr>
                <a:schemeClr val="dk1"/>
              </a:buClr>
              <a:buSzPts val="1800"/>
              <a:buFont typeface="Helvetica Neue"/>
              <a:buChar char=" "/>
            </a:pPr>
            <a:r>
              <a:rPr lang="el-GR" sz="1800" b="1" i="0" u="none" strike="noStrike" cap="none" dirty="0">
                <a:solidFill>
                  <a:schemeClr val="dk1"/>
                </a:solidFill>
                <a:latin typeface="Helvetica Neue"/>
                <a:ea typeface="Helvetica Neue"/>
                <a:cs typeface="Helvetica Neue"/>
                <a:sym typeface="Helvetica Neue"/>
              </a:rPr>
              <a:t>Αφορά σε: </a:t>
            </a:r>
            <a:endParaRPr sz="1800" b="1" i="0" u="none" strike="noStrike" cap="none" dirty="0">
              <a:solidFill>
                <a:schemeClr val="dk1"/>
              </a:solidFill>
              <a:latin typeface="Helvetica Neue"/>
              <a:ea typeface="Helvetica Neue"/>
              <a:cs typeface="Helvetica Neue"/>
              <a:sym typeface="Helvetica Neue"/>
            </a:endParaRPr>
          </a:p>
          <a:p>
            <a:pPr marL="384120" marR="0" lvl="1" indent="-264455" algn="l" rtl="0">
              <a:lnSpc>
                <a:spcPct val="90000"/>
              </a:lnSpc>
              <a:spcBef>
                <a:spcPts val="402"/>
              </a:spcBef>
              <a:spcAft>
                <a:spcPts val="0"/>
              </a:spcAft>
              <a:buClr>
                <a:schemeClr val="dk1"/>
              </a:buClr>
              <a:buSzPts val="1800"/>
              <a:buFont typeface="Helvetica Neue"/>
              <a:buChar char="▪"/>
            </a:pPr>
            <a:r>
              <a:rPr lang="el-GR" sz="1800" b="1" i="0" u="none" strike="noStrike" cap="none" dirty="0" err="1">
                <a:solidFill>
                  <a:schemeClr val="dk1"/>
                </a:solidFill>
                <a:latin typeface="Helvetica Neue"/>
                <a:ea typeface="Helvetica Neue"/>
                <a:cs typeface="Helvetica Neue"/>
                <a:sym typeface="Helvetica Neue"/>
              </a:rPr>
              <a:t>Υποέργο</a:t>
            </a:r>
            <a:r>
              <a:rPr lang="el-GR" sz="1800" b="1" i="0" u="none" strike="noStrike" cap="none" dirty="0">
                <a:solidFill>
                  <a:schemeClr val="dk1"/>
                </a:solidFill>
                <a:latin typeface="Helvetica Neue"/>
                <a:ea typeface="Helvetica Neue"/>
                <a:cs typeface="Helvetica Neue"/>
                <a:sym typeface="Helvetica Neue"/>
              </a:rPr>
              <a:t> 1: Βελτίωση δρόμου Αγίου Βασιλείου έως δρόμου Στεφανίου -Μυκηνών (Δρόμος μήκους 4.585 μ και πλάτος 6μ) (1.725.000€)</a:t>
            </a:r>
            <a:endParaRPr sz="1800" b="1" i="0" u="none" strike="noStrike" cap="none" dirty="0">
              <a:solidFill>
                <a:schemeClr val="dk1"/>
              </a:solidFill>
              <a:latin typeface="Helvetica Neue"/>
              <a:ea typeface="Helvetica Neue"/>
              <a:cs typeface="Helvetica Neue"/>
              <a:sym typeface="Helvetica Neue"/>
            </a:endParaRPr>
          </a:p>
          <a:p>
            <a:pPr marL="384120" marR="0" lvl="1" indent="-264455" algn="l" rtl="0">
              <a:lnSpc>
                <a:spcPct val="90000"/>
              </a:lnSpc>
              <a:spcBef>
                <a:spcPts val="601"/>
              </a:spcBef>
              <a:spcAft>
                <a:spcPts val="0"/>
              </a:spcAft>
              <a:buClr>
                <a:schemeClr val="dk1"/>
              </a:buClr>
              <a:buSzPts val="1800"/>
              <a:buFont typeface="Helvetica Neue"/>
              <a:buChar char="▪"/>
            </a:pPr>
            <a:r>
              <a:rPr lang="el-GR" sz="1800" b="1" i="0" u="none" strike="noStrike" cap="none" dirty="0" err="1">
                <a:solidFill>
                  <a:schemeClr val="dk1"/>
                </a:solidFill>
                <a:latin typeface="Helvetica Neue"/>
                <a:ea typeface="Helvetica Neue"/>
                <a:cs typeface="Helvetica Neue"/>
                <a:sym typeface="Helvetica Neue"/>
              </a:rPr>
              <a:t>Υποέργο</a:t>
            </a:r>
            <a:r>
              <a:rPr lang="el-GR" sz="1800" b="1" i="0" u="none" strike="noStrike" cap="none" dirty="0">
                <a:solidFill>
                  <a:schemeClr val="dk1"/>
                </a:solidFill>
                <a:latin typeface="Helvetica Neue"/>
                <a:ea typeface="Helvetica Neue"/>
                <a:cs typeface="Helvetica Neue"/>
                <a:sym typeface="Helvetica Neue"/>
              </a:rPr>
              <a:t> 2: Βελτίωση οδού σύνδεσης της Κοινότητας </a:t>
            </a:r>
            <a:r>
              <a:rPr lang="el-GR" sz="1800" b="1" i="0" u="none" strike="noStrike" cap="none" dirty="0" err="1">
                <a:solidFill>
                  <a:schemeClr val="dk1"/>
                </a:solidFill>
                <a:latin typeface="Helvetica Neue"/>
                <a:ea typeface="Helvetica Neue"/>
                <a:cs typeface="Helvetica Neue"/>
                <a:sym typeface="Helvetica Neue"/>
              </a:rPr>
              <a:t>Σοφικού</a:t>
            </a:r>
            <a:r>
              <a:rPr lang="el-GR" sz="1800" b="1" i="0" u="none" strike="noStrike" cap="none" dirty="0">
                <a:solidFill>
                  <a:schemeClr val="dk1"/>
                </a:solidFill>
                <a:latin typeface="Helvetica Neue"/>
                <a:ea typeface="Helvetica Neue"/>
                <a:cs typeface="Helvetica Neue"/>
                <a:sym typeface="Helvetica Neue"/>
              </a:rPr>
              <a:t> με την Κοινότητα </a:t>
            </a:r>
            <a:r>
              <a:rPr lang="el-GR" sz="1800" b="1" i="0" u="none" strike="noStrike" cap="none" dirty="0" err="1">
                <a:solidFill>
                  <a:schemeClr val="dk1"/>
                </a:solidFill>
                <a:latin typeface="Helvetica Neue"/>
                <a:ea typeface="Helvetica Neue"/>
                <a:cs typeface="Helvetica Neue"/>
                <a:sym typeface="Helvetica Neue"/>
              </a:rPr>
              <a:t>Δήμαινας</a:t>
            </a:r>
            <a:r>
              <a:rPr lang="el-GR" sz="1800" b="1" i="0" u="none" strike="noStrike" cap="none" dirty="0">
                <a:solidFill>
                  <a:schemeClr val="dk1"/>
                </a:solidFill>
                <a:latin typeface="Helvetica Neue"/>
                <a:ea typeface="Helvetica Neue"/>
                <a:cs typeface="Helvetica Neue"/>
                <a:sym typeface="Helvetica Neue"/>
              </a:rPr>
              <a:t> (Δρόμος μήκους 6.436 μ. και πλάτους 5 m) (1.450.000€  )</a:t>
            </a:r>
            <a:endParaRPr sz="1800" b="1" dirty="0">
              <a:solidFill>
                <a:schemeClr val="dk1"/>
              </a:solidFill>
              <a:latin typeface="Helvetica Neue"/>
              <a:ea typeface="Helvetica Neue"/>
              <a:cs typeface="Helvetica Neue"/>
              <a:sym typeface="Helvetica Neue"/>
            </a:endParaRPr>
          </a:p>
          <a:p>
            <a:pPr marL="384120" marR="0" lvl="1" indent="-226609" algn="l" rtl="0">
              <a:lnSpc>
                <a:spcPct val="90000"/>
              </a:lnSpc>
              <a:spcBef>
                <a:spcPts val="601"/>
              </a:spcBef>
              <a:spcAft>
                <a:spcPts val="0"/>
              </a:spcAft>
              <a:buClr>
                <a:schemeClr val="dk1"/>
              </a:buClr>
              <a:buSzPts val="1204"/>
              <a:buFont typeface="Helvetica Neue"/>
              <a:buChar char="▪"/>
            </a:pPr>
            <a:r>
              <a:rPr lang="el-GR" sz="1800" b="1" i="0" u="none" strike="noStrike" cap="none" dirty="0">
                <a:solidFill>
                  <a:schemeClr val="dk1"/>
                </a:solidFill>
                <a:latin typeface="Helvetica Neue"/>
                <a:ea typeface="Helvetica Neue"/>
                <a:cs typeface="Helvetica Neue"/>
                <a:sym typeface="Helvetica Neue"/>
              </a:rPr>
              <a:t>Υποβολή πρότασης στις 03/03/2021</a:t>
            </a:r>
            <a:r>
              <a:rPr lang="el-GR" sz="1800" b="1" dirty="0">
                <a:solidFill>
                  <a:schemeClr val="dk1"/>
                </a:solidFill>
                <a:latin typeface="Helvetica Neue"/>
                <a:ea typeface="Helvetica Neue"/>
                <a:cs typeface="Helvetica Neue"/>
                <a:sym typeface="Helvetica Neue"/>
              </a:rPr>
              <a:t> </a:t>
            </a:r>
            <a:r>
              <a:rPr lang="el-GR" sz="1232" b="1" dirty="0">
                <a:solidFill>
                  <a:schemeClr val="dk1"/>
                </a:solidFill>
                <a:latin typeface="Helvetica Neue"/>
                <a:ea typeface="Helvetica Neue"/>
                <a:cs typeface="Helvetica Neue"/>
                <a:sym typeface="Helvetica Neue"/>
              </a:rPr>
              <a:t>_______________________________________________________________________________________________________________________</a:t>
            </a:r>
            <a:endParaRPr sz="1232" b="1" dirty="0">
              <a:solidFill>
                <a:schemeClr val="dk1"/>
              </a:solidFill>
              <a:latin typeface="Helvetica Neue"/>
              <a:ea typeface="Helvetica Neue"/>
              <a:cs typeface="Helvetica Neue"/>
              <a:sym typeface="Helvetica Neue"/>
            </a:endParaRPr>
          </a:p>
        </p:txBody>
      </p:sp>
      <p:sp>
        <p:nvSpPr>
          <p:cNvPr id="599" name="Google Shape;599;p106"/>
          <p:cNvSpPr/>
          <p:nvPr/>
        </p:nvSpPr>
        <p:spPr>
          <a:xfrm>
            <a:off x="1096200" y="4852750"/>
            <a:ext cx="11095800" cy="841500"/>
          </a:xfrm>
          <a:prstGeom prst="rect">
            <a:avLst/>
          </a:prstGeom>
          <a:noFill/>
          <a:ln>
            <a:noFill/>
          </a:ln>
        </p:spPr>
        <p:txBody>
          <a:bodyPr spcFirstLastPara="1" wrap="square" lIns="0" tIns="45000" rIns="0" bIns="45000" anchor="t" anchorCtr="0">
            <a:noAutofit/>
          </a:bodyPr>
          <a:lstStyle/>
          <a:p>
            <a:pPr marL="91440" marR="0" lvl="0" indent="-122469" algn="l" rtl="0">
              <a:lnSpc>
                <a:spcPct val="90000"/>
              </a:lnSpc>
              <a:spcBef>
                <a:spcPts val="0"/>
              </a:spcBef>
              <a:spcAft>
                <a:spcPts val="0"/>
              </a:spcAft>
              <a:buClr>
                <a:schemeClr val="dk1"/>
              </a:buClr>
              <a:buSzPts val="1396"/>
              <a:buFont typeface="Helvetica Neue"/>
              <a:buChar char=" "/>
            </a:pPr>
            <a:endParaRPr sz="1284" b="1" i="0" u="none" strike="noStrike" cap="none">
              <a:solidFill>
                <a:schemeClr val="dk1"/>
              </a:solidFill>
              <a:latin typeface="Helvetica Neue"/>
              <a:ea typeface="Helvetica Neue"/>
              <a:cs typeface="Helvetica Neue"/>
              <a:sym typeface="Helvetica Neue"/>
            </a:endParaRPr>
          </a:p>
        </p:txBody>
      </p:sp>
      <p:sp>
        <p:nvSpPr>
          <p:cNvPr id="600" name="Google Shape;600;p106"/>
          <p:cNvSpPr/>
          <p:nvPr/>
        </p:nvSpPr>
        <p:spPr>
          <a:xfrm>
            <a:off x="794875" y="3939325"/>
            <a:ext cx="10662600" cy="2345400"/>
          </a:xfrm>
          <a:prstGeom prst="rect">
            <a:avLst/>
          </a:prstGeom>
          <a:noFill/>
          <a:ln>
            <a:noFill/>
          </a:ln>
        </p:spPr>
        <p:txBody>
          <a:bodyPr spcFirstLastPara="1" wrap="square" lIns="0" tIns="45000" rIns="0" bIns="45000" anchor="t" anchorCtr="0">
            <a:noAutofit/>
          </a:bodyPr>
          <a:lstStyle/>
          <a:p>
            <a:pPr marL="91440" marR="0" lvl="0" indent="-135169" algn="l" rtl="0">
              <a:lnSpc>
                <a:spcPct val="90000"/>
              </a:lnSpc>
              <a:spcBef>
                <a:spcPts val="0"/>
              </a:spcBef>
              <a:spcAft>
                <a:spcPts val="0"/>
              </a:spcAft>
              <a:buClr>
                <a:schemeClr val="dk1"/>
              </a:buClr>
              <a:buSzPts val="2000"/>
              <a:buFont typeface="Calibri"/>
              <a:buChar char=" "/>
            </a:pPr>
            <a:r>
              <a:rPr lang="el-GR" sz="1800" b="1" i="0" u="none" strike="noStrike" cap="none" dirty="0">
                <a:solidFill>
                  <a:schemeClr val="dk1"/>
                </a:solidFill>
                <a:latin typeface="Helvetica Neue"/>
                <a:ea typeface="Helvetica Neue"/>
                <a:cs typeface="Helvetica Neue"/>
                <a:sym typeface="Helvetica Neue"/>
              </a:rPr>
              <a:t>ΑΤ 06 – </a:t>
            </a:r>
            <a:r>
              <a:rPr lang="el-GR" sz="1800" b="1" dirty="0">
                <a:solidFill>
                  <a:schemeClr val="dk1"/>
                </a:solidFill>
                <a:latin typeface="Helvetica Neue"/>
                <a:ea typeface="Helvetica Neue"/>
                <a:cs typeface="Helvetica Neue"/>
                <a:sym typeface="Helvetica Neue"/>
              </a:rPr>
              <a:t>“</a:t>
            </a:r>
            <a:r>
              <a:rPr lang="el-GR" sz="1800" b="1" i="0" u="none" strike="noStrike" cap="none" dirty="0">
                <a:solidFill>
                  <a:schemeClr val="dk1"/>
                </a:solidFill>
                <a:latin typeface="Helvetica Neue"/>
                <a:ea typeface="Helvetica Neue"/>
                <a:cs typeface="Helvetica Neue"/>
                <a:sym typeface="Helvetica Neue"/>
              </a:rPr>
              <a:t>Αστική Αναζωογόνηση</a:t>
            </a:r>
            <a:r>
              <a:rPr lang="el-GR" sz="1800" b="1" dirty="0">
                <a:solidFill>
                  <a:schemeClr val="dk1"/>
                </a:solidFill>
                <a:latin typeface="Helvetica Neue"/>
                <a:ea typeface="Helvetica Neue"/>
                <a:cs typeface="Helvetica Neue"/>
                <a:sym typeface="Helvetica Neue"/>
              </a:rPr>
              <a:t>”</a:t>
            </a:r>
            <a:r>
              <a:rPr lang="el-GR" sz="1800" b="1" i="0" u="none" strike="noStrike" cap="none" dirty="0">
                <a:solidFill>
                  <a:schemeClr val="dk1"/>
                </a:solidFill>
                <a:latin typeface="Helvetica Neue"/>
                <a:ea typeface="Helvetica Neue"/>
                <a:cs typeface="Helvetica Neue"/>
                <a:sym typeface="Helvetica Neue"/>
              </a:rPr>
              <a:t>,  Προϋπολογισμός: </a:t>
            </a:r>
            <a:r>
              <a:rPr lang="el-GR" sz="1800" b="1" dirty="0">
                <a:solidFill>
                  <a:srgbClr val="222222"/>
                </a:solidFill>
                <a:highlight>
                  <a:srgbClr val="FFFFFF"/>
                </a:highlight>
                <a:latin typeface="Helvetica Neue"/>
                <a:ea typeface="Helvetica Neue"/>
                <a:cs typeface="Helvetica Neue"/>
                <a:sym typeface="Helvetica Neue"/>
              </a:rPr>
              <a:t>1.646.968</a:t>
            </a:r>
            <a:r>
              <a:rPr lang="el-GR" sz="1800" b="1" i="0" u="none" strike="noStrike" cap="none" dirty="0">
                <a:solidFill>
                  <a:schemeClr val="dk1"/>
                </a:solidFill>
                <a:latin typeface="Helvetica Neue"/>
                <a:ea typeface="Helvetica Neue"/>
                <a:cs typeface="Helvetica Neue"/>
                <a:sym typeface="Helvetica Neue"/>
              </a:rPr>
              <a:t>€</a:t>
            </a:r>
            <a:endParaRPr sz="1800" b="1" dirty="0">
              <a:solidFill>
                <a:schemeClr val="dk1"/>
              </a:solidFill>
              <a:latin typeface="Helvetica" panose="020B0604020202020204" pitchFamily="34" charset="0"/>
              <a:ea typeface="Helvetica Neue"/>
              <a:cs typeface="Helvetica Neue"/>
              <a:sym typeface="Helvetica Neue"/>
            </a:endParaRPr>
          </a:p>
          <a:p>
            <a:pPr marL="91440" marR="0" lvl="0" indent="-135169" algn="l" rtl="0">
              <a:lnSpc>
                <a:spcPct val="90000"/>
              </a:lnSpc>
              <a:spcBef>
                <a:spcPts val="0"/>
              </a:spcBef>
              <a:spcAft>
                <a:spcPts val="0"/>
              </a:spcAft>
              <a:buClr>
                <a:schemeClr val="dk1"/>
              </a:buClr>
              <a:buSzPts val="2000"/>
              <a:buFont typeface="Calibri"/>
              <a:buChar char=" "/>
            </a:pPr>
            <a:r>
              <a:rPr lang="el-GR" sz="1800" b="1" i="0" u="none" strike="noStrike" cap="none" dirty="0">
                <a:solidFill>
                  <a:schemeClr val="dk1"/>
                </a:solidFill>
                <a:latin typeface="Helvetica Neue"/>
                <a:ea typeface="Helvetica Neue"/>
                <a:cs typeface="Helvetica Neue"/>
                <a:sym typeface="Helvetica Neue"/>
              </a:rPr>
              <a:t>Αφορά σε:</a:t>
            </a:r>
            <a:endParaRPr sz="1800" b="1" i="0" u="none" strike="noStrike" cap="none" dirty="0">
              <a:solidFill>
                <a:schemeClr val="dk1"/>
              </a:solidFill>
              <a:latin typeface="Helvetica" panose="020B0604020202020204" pitchFamily="34" charset="0"/>
              <a:ea typeface="Helvetica Neue"/>
              <a:cs typeface="Helvetica Neue"/>
              <a:sym typeface="Helvetica Neue"/>
            </a:endParaRPr>
          </a:p>
          <a:p>
            <a:pPr marL="384120" marR="0" lvl="1" indent="-213909" algn="l" rtl="0">
              <a:lnSpc>
                <a:spcPct val="90000"/>
              </a:lnSpc>
              <a:spcBef>
                <a:spcPts val="402"/>
              </a:spcBef>
              <a:spcAft>
                <a:spcPts val="0"/>
              </a:spcAft>
              <a:buClr>
                <a:schemeClr val="dk1"/>
              </a:buClr>
              <a:buSzPts val="1800"/>
              <a:buFont typeface="Helvetica Neue"/>
              <a:buChar char="▪"/>
            </a:pPr>
            <a:r>
              <a:rPr lang="el-GR" sz="1800" b="1" dirty="0">
                <a:solidFill>
                  <a:schemeClr val="dk1"/>
                </a:solidFill>
              </a:rPr>
              <a:t>- 1ο </a:t>
            </a:r>
            <a:r>
              <a:rPr lang="el-GR" sz="1800" b="1" dirty="0" err="1">
                <a:solidFill>
                  <a:schemeClr val="dk1"/>
                </a:solidFill>
              </a:rPr>
              <a:t>υποέργο</a:t>
            </a:r>
            <a:r>
              <a:rPr lang="el-GR" sz="1800" b="1" dirty="0">
                <a:solidFill>
                  <a:schemeClr val="dk1"/>
                </a:solidFill>
              </a:rPr>
              <a:t>, Αποκατάσταση και ανάδειξη παλιάς αποθήκης Α.Σ. Άσσου σε πολιτιστικό κέντρο 775.000€.</a:t>
            </a:r>
            <a:endParaRPr sz="1800" b="1" dirty="0">
              <a:solidFill>
                <a:schemeClr val="dk1"/>
              </a:solidFill>
              <a:latin typeface="Helvetica" panose="020B0604020202020204" pitchFamily="34" charset="0"/>
            </a:endParaRPr>
          </a:p>
          <a:p>
            <a:pPr marL="384120" marR="0" lvl="1" indent="-213909" algn="l" rtl="0">
              <a:lnSpc>
                <a:spcPct val="90000"/>
              </a:lnSpc>
              <a:spcBef>
                <a:spcPts val="402"/>
              </a:spcBef>
              <a:spcAft>
                <a:spcPts val="0"/>
              </a:spcAft>
              <a:buClr>
                <a:schemeClr val="dk1"/>
              </a:buClr>
              <a:buSzPts val="1800"/>
              <a:buFont typeface="Helvetica Neue"/>
              <a:buChar char="▪"/>
            </a:pPr>
            <a:r>
              <a:rPr lang="el-GR" sz="1800" b="1" dirty="0">
                <a:solidFill>
                  <a:schemeClr val="dk1"/>
                </a:solidFill>
              </a:rPr>
              <a:t>2ο </a:t>
            </a:r>
            <a:r>
              <a:rPr lang="el-GR" sz="1800" b="1" dirty="0" err="1">
                <a:solidFill>
                  <a:schemeClr val="dk1"/>
                </a:solidFill>
              </a:rPr>
              <a:t>υποέργο</a:t>
            </a:r>
            <a:r>
              <a:rPr lang="el-GR" sz="1800" b="1" dirty="0">
                <a:solidFill>
                  <a:schemeClr val="dk1"/>
                </a:solidFill>
              </a:rPr>
              <a:t>, Προμήθεια εξοπλισμού βιώσιμης ανάπτυξης οικιστικού περιβάλλοντος (ηλιακά παγκάκια, ηλιακές </a:t>
            </a:r>
            <a:r>
              <a:rPr lang="el-GR" sz="1800" b="1" dirty="0" err="1">
                <a:solidFill>
                  <a:schemeClr val="dk1"/>
                </a:solidFill>
              </a:rPr>
              <a:t>ομπρέλλες</a:t>
            </a:r>
            <a:r>
              <a:rPr lang="el-GR" sz="1800" b="1" dirty="0">
                <a:solidFill>
                  <a:schemeClr val="dk1"/>
                </a:solidFill>
              </a:rPr>
              <a:t>, ηλιακά φωτιστικά) </a:t>
            </a:r>
            <a:endParaRPr sz="1800" b="1" dirty="0">
              <a:solidFill>
                <a:schemeClr val="dk1"/>
              </a:solidFill>
              <a:latin typeface="Helvetica" panose="020B0604020202020204" pitchFamily="34" charset="0"/>
            </a:endParaRPr>
          </a:p>
          <a:p>
            <a:pPr marL="384120" marR="0" lvl="1" indent="-213909" algn="l" rtl="0">
              <a:lnSpc>
                <a:spcPct val="90000"/>
              </a:lnSpc>
              <a:spcBef>
                <a:spcPts val="402"/>
              </a:spcBef>
              <a:spcAft>
                <a:spcPts val="0"/>
              </a:spcAft>
              <a:buClr>
                <a:schemeClr val="dk1"/>
              </a:buClr>
              <a:buSzPts val="1800"/>
              <a:buFont typeface="Helvetica Neue"/>
              <a:buChar char="▪"/>
            </a:pPr>
            <a:r>
              <a:rPr lang="el-GR" sz="1800" b="1" dirty="0">
                <a:solidFill>
                  <a:schemeClr val="dk1"/>
                </a:solidFill>
              </a:rPr>
              <a:t>Υποβολή πρότασης 09/06/2021</a:t>
            </a:r>
            <a:r>
              <a:rPr lang="el-GR" sz="1800" b="1" i="0" u="none" strike="noStrike" cap="none" dirty="0">
                <a:solidFill>
                  <a:schemeClr val="dk1"/>
                </a:solidFill>
                <a:latin typeface="Helvetica Neue"/>
                <a:ea typeface="Helvetica Neue"/>
                <a:cs typeface="Helvetica Neue"/>
                <a:sym typeface="Helvetica Neue"/>
              </a:rPr>
              <a:t> </a:t>
            </a:r>
            <a:endParaRPr sz="1800" b="1" i="0" u="none" strike="noStrike" cap="none" dirty="0">
              <a:solidFill>
                <a:schemeClr val="dk1"/>
              </a:solidFill>
              <a:latin typeface="Helvetica" panose="020B0604020202020204" pitchFamily="34" charset="0"/>
              <a:ea typeface="Helvetica Neue"/>
              <a:cs typeface="Helvetica Neue"/>
              <a:sym typeface="Helvetica Neue"/>
            </a:endParaRPr>
          </a:p>
          <a:p>
            <a:pPr marL="0" marR="0" lvl="0" indent="0" algn="l" rtl="0">
              <a:lnSpc>
                <a:spcPct val="90000"/>
              </a:lnSpc>
              <a:spcBef>
                <a:spcPts val="601"/>
              </a:spcBef>
              <a:spcAft>
                <a:spcPts val="0"/>
              </a:spcAft>
              <a:buNone/>
            </a:pPr>
            <a:r>
              <a:rPr lang="el-GR" sz="1800" b="1" dirty="0">
                <a:solidFill>
                  <a:schemeClr val="dk1"/>
                </a:solidFill>
                <a:latin typeface="Helvetica Neue"/>
                <a:ea typeface="Helvetica Neue"/>
                <a:cs typeface="Helvetica Neue"/>
                <a:sym typeface="Helvetica Neue"/>
              </a:rPr>
              <a:t>_____________________________________________________________________________________________________________________________</a:t>
            </a:r>
            <a:endParaRPr sz="1800" b="1" i="0" u="none" strike="noStrike" cap="none" dirty="0">
              <a:solidFill>
                <a:schemeClr val="dk1"/>
              </a:solidFill>
              <a:latin typeface="Helvetica" panose="020B0604020202020204" pitchFamily="34" charset="0"/>
              <a:ea typeface="Helvetica Neue"/>
              <a:cs typeface="Helvetica Neue"/>
              <a:sym typeface="Helvetica Neue"/>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107"/>
          <p:cNvSpPr txBox="1"/>
          <p:nvPr/>
        </p:nvSpPr>
        <p:spPr>
          <a:xfrm>
            <a:off x="1204050" y="1736875"/>
            <a:ext cx="9783900" cy="2793555"/>
          </a:xfrm>
          <a:prstGeom prst="rect">
            <a:avLst/>
          </a:prstGeom>
          <a:noFill/>
          <a:ln>
            <a:noFill/>
          </a:ln>
        </p:spPr>
        <p:txBody>
          <a:bodyPr spcFirstLastPara="1" wrap="square" lIns="91425" tIns="91425" rIns="91425" bIns="91425" anchor="t" anchorCtr="0">
            <a:spAutoFit/>
          </a:bodyPr>
          <a:lstStyle/>
          <a:p>
            <a:pPr marL="91440" lvl="0" indent="-135169" algn="l" rtl="0">
              <a:lnSpc>
                <a:spcPct val="90000"/>
              </a:lnSpc>
              <a:spcBef>
                <a:spcPts val="0"/>
              </a:spcBef>
              <a:spcAft>
                <a:spcPts val="0"/>
              </a:spcAft>
              <a:buClr>
                <a:schemeClr val="dk1"/>
              </a:buClr>
              <a:buSzPts val="2000"/>
              <a:buFont typeface="Calibri"/>
              <a:buChar char=" "/>
            </a:pPr>
            <a:r>
              <a:rPr lang="el-GR" sz="2000" b="1" dirty="0">
                <a:solidFill>
                  <a:schemeClr val="dk1"/>
                </a:solidFill>
                <a:latin typeface="Helvetica Neue"/>
                <a:ea typeface="Helvetica Neue"/>
                <a:cs typeface="Helvetica Neue"/>
                <a:sym typeface="Helvetica Neue"/>
              </a:rPr>
              <a:t>ΑΤ 10 – Συντήρηση δημοτικών ανοικτών αθλητικών χώρων, σχολικών μονάδων, προσβασιμότητα </a:t>
            </a:r>
            <a:r>
              <a:rPr lang="el-GR" sz="2000" b="1" dirty="0" err="1">
                <a:solidFill>
                  <a:schemeClr val="dk1"/>
                </a:solidFill>
                <a:latin typeface="Helvetica Neue"/>
                <a:ea typeface="Helvetica Neue"/>
                <a:cs typeface="Helvetica Neue"/>
                <a:sym typeface="Helvetica Neue"/>
              </a:rPr>
              <a:t>ΑμΕΑ</a:t>
            </a:r>
            <a:endParaRPr sz="2000" b="1" dirty="0">
              <a:solidFill>
                <a:schemeClr val="dk1"/>
              </a:solidFill>
              <a:latin typeface="Helvetica Neue"/>
              <a:ea typeface="Helvetica Neue"/>
              <a:cs typeface="Helvetica Neue"/>
              <a:sym typeface="Helvetica Neue"/>
            </a:endParaRPr>
          </a:p>
          <a:p>
            <a:pPr marL="91440" lvl="0" indent="-122469" algn="l" rtl="0">
              <a:lnSpc>
                <a:spcPct val="90000"/>
              </a:lnSpc>
              <a:spcBef>
                <a:spcPts val="0"/>
              </a:spcBef>
              <a:spcAft>
                <a:spcPts val="0"/>
              </a:spcAft>
              <a:buClr>
                <a:schemeClr val="dk1"/>
              </a:buClr>
              <a:buSzPts val="1800"/>
              <a:buFont typeface="Calibri"/>
              <a:buChar char=" "/>
            </a:pPr>
            <a:r>
              <a:rPr lang="el-GR" sz="1800" b="1" dirty="0">
                <a:solidFill>
                  <a:schemeClr val="dk1"/>
                </a:solidFill>
                <a:latin typeface="Helvetica Neue"/>
                <a:ea typeface="Helvetica Neue"/>
                <a:cs typeface="Helvetica Neue"/>
                <a:sym typeface="Helvetica Neue"/>
              </a:rPr>
              <a:t>Προϋπολογισμός: </a:t>
            </a:r>
            <a:r>
              <a:rPr lang="el-GR" sz="2000" b="1" dirty="0">
                <a:solidFill>
                  <a:schemeClr val="dk1"/>
                </a:solidFill>
                <a:latin typeface="Helvetica Neue"/>
                <a:ea typeface="Helvetica Neue"/>
                <a:cs typeface="Helvetica Neue"/>
                <a:sym typeface="Helvetica Neue"/>
              </a:rPr>
              <a:t>161.928,80€</a:t>
            </a:r>
            <a:endParaRPr sz="2000" b="1" dirty="0">
              <a:solidFill>
                <a:schemeClr val="dk1"/>
              </a:solidFill>
              <a:latin typeface="Helvetica Neue"/>
              <a:ea typeface="Helvetica Neue"/>
              <a:cs typeface="Helvetica Neue"/>
              <a:sym typeface="Helvetica Neue"/>
            </a:endParaRPr>
          </a:p>
          <a:p>
            <a:pPr marL="91440" lvl="0" indent="-122469" algn="l" rtl="0">
              <a:lnSpc>
                <a:spcPct val="90000"/>
              </a:lnSpc>
              <a:spcBef>
                <a:spcPts val="0"/>
              </a:spcBef>
              <a:spcAft>
                <a:spcPts val="0"/>
              </a:spcAft>
              <a:buClr>
                <a:schemeClr val="dk1"/>
              </a:buClr>
              <a:buSzPts val="1800"/>
              <a:buFont typeface="Calibri"/>
              <a:buChar char=" "/>
            </a:pPr>
            <a:r>
              <a:rPr lang="el-GR" sz="1800" b="1" dirty="0">
                <a:solidFill>
                  <a:schemeClr val="dk1"/>
                </a:solidFill>
                <a:latin typeface="Helvetica Neue"/>
                <a:ea typeface="Helvetica Neue"/>
                <a:cs typeface="Helvetica Neue"/>
                <a:sym typeface="Helvetica Neue"/>
              </a:rPr>
              <a:t>Αφορά σε:</a:t>
            </a:r>
            <a:endParaRPr sz="1800" b="1" dirty="0">
              <a:solidFill>
                <a:schemeClr val="dk1"/>
              </a:solidFill>
              <a:latin typeface="Helvetica Neue"/>
              <a:ea typeface="Helvetica Neue"/>
              <a:cs typeface="Helvetica Neue"/>
              <a:sym typeface="Helvetica Neue"/>
            </a:endParaRPr>
          </a:p>
          <a:p>
            <a:pPr marL="384120" lvl="1" indent="-213909" algn="l" rtl="0">
              <a:lnSpc>
                <a:spcPct val="90000"/>
              </a:lnSpc>
              <a:spcBef>
                <a:spcPts val="402"/>
              </a:spcBef>
              <a:spcAft>
                <a:spcPts val="0"/>
              </a:spcAft>
              <a:buClr>
                <a:schemeClr val="dk1"/>
              </a:buClr>
              <a:buSzPts val="1800"/>
              <a:buFont typeface="Helvetica Neue"/>
              <a:buChar char="▪"/>
            </a:pPr>
            <a:r>
              <a:rPr lang="el-GR" sz="1800" b="1" dirty="0">
                <a:solidFill>
                  <a:schemeClr val="dk1"/>
                </a:solidFill>
                <a:latin typeface="Helvetica Neue"/>
                <a:ea typeface="Helvetica Neue"/>
                <a:cs typeface="Helvetica Neue"/>
                <a:sym typeface="Helvetica Neue"/>
              </a:rPr>
              <a:t>Συντήρηση και επισκευή σχολικών κτηρίων και </a:t>
            </a:r>
            <a:r>
              <a:rPr lang="el-GR" sz="1800" b="1" dirty="0" err="1">
                <a:solidFill>
                  <a:schemeClr val="dk1"/>
                </a:solidFill>
                <a:latin typeface="Helvetica Neue"/>
                <a:ea typeface="Helvetica Neue"/>
                <a:cs typeface="Helvetica Neue"/>
                <a:sym typeface="Helvetica Neue"/>
              </a:rPr>
              <a:t>αύλειων</a:t>
            </a:r>
            <a:r>
              <a:rPr lang="el-GR" sz="1800" b="1" dirty="0">
                <a:solidFill>
                  <a:schemeClr val="dk1"/>
                </a:solidFill>
                <a:latin typeface="Helvetica Neue"/>
                <a:ea typeface="Helvetica Neue"/>
                <a:cs typeface="Helvetica Neue"/>
                <a:sym typeface="Helvetica Neue"/>
              </a:rPr>
              <a:t> χώρων (60.500€)</a:t>
            </a:r>
            <a:endParaRPr sz="1800" b="1" dirty="0">
              <a:solidFill>
                <a:schemeClr val="dk1"/>
              </a:solidFill>
              <a:latin typeface="Helvetica Neue"/>
              <a:ea typeface="Helvetica Neue"/>
              <a:cs typeface="Helvetica Neue"/>
              <a:sym typeface="Helvetica Neue"/>
            </a:endParaRPr>
          </a:p>
          <a:p>
            <a:pPr marL="384120" lvl="1" indent="-213909" algn="l" rtl="0">
              <a:lnSpc>
                <a:spcPct val="90000"/>
              </a:lnSpc>
              <a:spcBef>
                <a:spcPts val="601"/>
              </a:spcBef>
              <a:spcAft>
                <a:spcPts val="0"/>
              </a:spcAft>
              <a:buClr>
                <a:schemeClr val="dk1"/>
              </a:buClr>
              <a:buSzPts val="1800"/>
              <a:buFont typeface="Helvetica Neue"/>
              <a:buChar char="▪"/>
            </a:pPr>
            <a:r>
              <a:rPr lang="el-GR" sz="1800" b="1" dirty="0">
                <a:solidFill>
                  <a:schemeClr val="dk1"/>
                </a:solidFill>
                <a:latin typeface="Helvetica Neue"/>
                <a:ea typeface="Helvetica Neue"/>
                <a:cs typeface="Helvetica Neue"/>
                <a:sym typeface="Helvetica Neue"/>
              </a:rPr>
              <a:t>Παρεμβάσεις διασφάλισης πρόσβασης στο χώρο των παραλιών κολύμβησης καθώς και κάθε άλλης συναφούς δράσης αυτών (101.428,80€) </a:t>
            </a:r>
          </a:p>
          <a:p>
            <a:pPr marL="384120" lvl="1" indent="-213909" algn="l" rtl="0">
              <a:lnSpc>
                <a:spcPct val="90000"/>
              </a:lnSpc>
              <a:spcBef>
                <a:spcPts val="601"/>
              </a:spcBef>
              <a:spcAft>
                <a:spcPts val="0"/>
              </a:spcAft>
              <a:buClr>
                <a:schemeClr val="dk1"/>
              </a:buClr>
              <a:buSzPts val="1800"/>
              <a:buFont typeface="Helvetica Neue"/>
              <a:buChar char="▪"/>
            </a:pPr>
            <a:r>
              <a:rPr lang="el-GR" sz="1800" b="1" dirty="0">
                <a:solidFill>
                  <a:schemeClr val="dk1"/>
                </a:solidFill>
                <a:latin typeface="Helvetica Neue"/>
                <a:ea typeface="Helvetica Neue"/>
                <a:cs typeface="Helvetica Neue"/>
                <a:sym typeface="Helvetica Neue"/>
              </a:rPr>
              <a:t>Υποβολή προσφορών στις 19/03/2021</a:t>
            </a:r>
          </a:p>
          <a:p>
            <a:pPr marL="170211" lvl="1" algn="l" rtl="0">
              <a:lnSpc>
                <a:spcPct val="90000"/>
              </a:lnSpc>
              <a:spcBef>
                <a:spcPts val="601"/>
              </a:spcBef>
              <a:spcAft>
                <a:spcPts val="0"/>
              </a:spcAft>
              <a:buClr>
                <a:schemeClr val="dk1"/>
              </a:buClr>
              <a:buSzPts val="1800"/>
            </a:pPr>
            <a:r>
              <a:rPr lang="el-GR" sz="1800" b="1" dirty="0">
                <a:solidFill>
                  <a:schemeClr val="dk1"/>
                </a:solidFill>
                <a:latin typeface="Helvetica Neue"/>
                <a:ea typeface="Helvetica Neue"/>
                <a:cs typeface="Helvetica Neue"/>
                <a:sym typeface="Helvetica Neue"/>
              </a:rPr>
              <a:t>__________________________________________________________________________________</a:t>
            </a:r>
            <a:endParaRPr sz="1800" b="1" dirty="0">
              <a:solidFill>
                <a:schemeClr val="dk1"/>
              </a:solidFill>
              <a:latin typeface="Helvetica Neue"/>
              <a:ea typeface="Helvetica Neue"/>
              <a:cs typeface="Helvetica Neue"/>
              <a:sym typeface="Helvetica Neue"/>
            </a:endParaRPr>
          </a:p>
        </p:txBody>
      </p:sp>
      <p:sp>
        <p:nvSpPr>
          <p:cNvPr id="606" name="Google Shape;606;p107"/>
          <p:cNvSpPr txBox="1"/>
          <p:nvPr/>
        </p:nvSpPr>
        <p:spPr>
          <a:xfrm>
            <a:off x="1204050" y="4458600"/>
            <a:ext cx="9783900" cy="1880100"/>
          </a:xfrm>
          <a:prstGeom prst="rect">
            <a:avLst/>
          </a:prstGeom>
          <a:noFill/>
          <a:ln>
            <a:noFill/>
          </a:ln>
        </p:spPr>
        <p:txBody>
          <a:bodyPr spcFirstLastPara="1" wrap="square" lIns="91425" tIns="91425" rIns="91425" bIns="91425" anchor="t" anchorCtr="0">
            <a:normAutofit fontScale="85000" lnSpcReduction="10000"/>
          </a:bodyPr>
          <a:lstStyle/>
          <a:p>
            <a:pPr marL="91440" lvl="0" indent="-126692" algn="l" rtl="0">
              <a:lnSpc>
                <a:spcPct val="90000"/>
              </a:lnSpc>
              <a:spcBef>
                <a:spcPts val="0"/>
              </a:spcBef>
              <a:spcAft>
                <a:spcPts val="0"/>
              </a:spcAft>
              <a:buClr>
                <a:schemeClr val="dk1"/>
              </a:buClr>
              <a:buSzPct val="100000"/>
              <a:buFont typeface="Helvetica Neue"/>
              <a:buChar char=" "/>
            </a:pPr>
            <a:r>
              <a:rPr lang="el-GR" sz="2150" b="1" dirty="0">
                <a:solidFill>
                  <a:schemeClr val="dk1"/>
                </a:solidFill>
                <a:latin typeface="Helvetica Neue"/>
                <a:ea typeface="Helvetica Neue"/>
                <a:cs typeface="Helvetica Neue"/>
                <a:sym typeface="Helvetica Neue"/>
              </a:rPr>
              <a:t>ΑΤ 11 - "Προσεισμικός Έλεγχος" </a:t>
            </a:r>
            <a:endParaRPr sz="2150" b="1" dirty="0">
              <a:solidFill>
                <a:schemeClr val="dk1"/>
              </a:solidFill>
              <a:latin typeface="Helvetica Neue"/>
              <a:ea typeface="Helvetica Neue"/>
              <a:cs typeface="Helvetica Neue"/>
              <a:sym typeface="Helvetica Neue"/>
            </a:endParaRPr>
          </a:p>
          <a:p>
            <a:pPr marL="91440" lvl="0" indent="-113198" algn="l" rtl="0">
              <a:lnSpc>
                <a:spcPct val="90000"/>
              </a:lnSpc>
              <a:spcBef>
                <a:spcPts val="0"/>
              </a:spcBef>
              <a:spcAft>
                <a:spcPts val="0"/>
              </a:spcAft>
              <a:buClr>
                <a:schemeClr val="dk1"/>
              </a:buClr>
              <a:buSzPct val="90476"/>
              <a:buFont typeface="Helvetica Neue"/>
              <a:buChar char=" "/>
            </a:pPr>
            <a:r>
              <a:rPr lang="el-GR" sz="2100" b="1" dirty="0">
                <a:solidFill>
                  <a:schemeClr val="dk1"/>
                </a:solidFill>
                <a:latin typeface="Helvetica Neue"/>
                <a:ea typeface="Helvetica Neue"/>
                <a:cs typeface="Helvetica Neue"/>
                <a:sym typeface="Helvetica Neue"/>
              </a:rPr>
              <a:t>Προϋπολογισμός: </a:t>
            </a:r>
            <a:r>
              <a:rPr lang="el-GR" sz="2200" b="1" dirty="0">
                <a:solidFill>
                  <a:schemeClr val="dk1"/>
                </a:solidFill>
                <a:latin typeface="Helvetica Neue"/>
                <a:ea typeface="Helvetica Neue"/>
                <a:cs typeface="Helvetica Neue"/>
                <a:sym typeface="Helvetica Neue"/>
              </a:rPr>
              <a:t>46.167,07€ </a:t>
            </a:r>
            <a:endParaRPr sz="2200" b="1" dirty="0">
              <a:solidFill>
                <a:schemeClr val="dk1"/>
              </a:solidFill>
              <a:latin typeface="Helvetica Neue"/>
              <a:ea typeface="Helvetica Neue"/>
              <a:cs typeface="Helvetica Neue"/>
              <a:sym typeface="Helvetica Neue"/>
            </a:endParaRPr>
          </a:p>
          <a:p>
            <a:pPr marL="91440" lvl="0" indent="-125384" algn="l" rtl="0">
              <a:lnSpc>
                <a:spcPct val="90000"/>
              </a:lnSpc>
              <a:spcBef>
                <a:spcPts val="0"/>
              </a:spcBef>
              <a:spcAft>
                <a:spcPts val="0"/>
              </a:spcAft>
              <a:buClr>
                <a:schemeClr val="dk1"/>
              </a:buClr>
              <a:buSzPct val="100000"/>
              <a:buFont typeface="Helvetica Neue"/>
              <a:buChar char=" "/>
            </a:pPr>
            <a:r>
              <a:rPr lang="el-GR" sz="2125" b="1" dirty="0">
                <a:solidFill>
                  <a:schemeClr val="dk1"/>
                </a:solidFill>
                <a:latin typeface="Helvetica Neue"/>
                <a:ea typeface="Helvetica Neue"/>
                <a:cs typeface="Helvetica Neue"/>
                <a:sym typeface="Helvetica Neue"/>
              </a:rPr>
              <a:t>Αφορά σε:</a:t>
            </a:r>
            <a:endParaRPr sz="2125" b="1" dirty="0">
              <a:solidFill>
                <a:schemeClr val="dk1"/>
              </a:solidFill>
              <a:latin typeface="Helvetica Neue"/>
              <a:ea typeface="Helvetica Neue"/>
              <a:cs typeface="Helvetica Neue"/>
              <a:sym typeface="Helvetica Neue"/>
            </a:endParaRPr>
          </a:p>
          <a:p>
            <a:pPr marL="91440" lvl="0" indent="-119034" algn="l" rtl="0">
              <a:lnSpc>
                <a:spcPct val="90000"/>
              </a:lnSpc>
              <a:spcBef>
                <a:spcPts val="1400"/>
              </a:spcBef>
              <a:spcAft>
                <a:spcPts val="0"/>
              </a:spcAft>
              <a:buClr>
                <a:schemeClr val="dk1"/>
              </a:buClr>
              <a:buSzPct val="100000"/>
              <a:buFont typeface="Helvetica Neue"/>
              <a:buChar char="▪"/>
            </a:pPr>
            <a:r>
              <a:rPr lang="el-GR" sz="2008" b="1" dirty="0">
                <a:solidFill>
                  <a:schemeClr val="dk1"/>
                </a:solidFill>
                <a:latin typeface="Helvetica Neue"/>
                <a:ea typeface="Helvetica Neue"/>
                <a:cs typeface="Helvetica Neue"/>
                <a:sym typeface="Helvetica Neue"/>
              </a:rPr>
              <a:t>Παροχή Υπηρεσίας για Προσεισμικό Έλεγχο των σχολικών μονάδων του Δήμου Κορινθίων. </a:t>
            </a:r>
            <a:endParaRPr sz="2008" b="1" dirty="0">
              <a:solidFill>
                <a:schemeClr val="dk1"/>
              </a:solidFill>
              <a:latin typeface="Helvetica Neue"/>
              <a:ea typeface="Helvetica Neue"/>
              <a:cs typeface="Helvetica Neue"/>
              <a:sym typeface="Helvetica Neue"/>
            </a:endParaRPr>
          </a:p>
          <a:p>
            <a:pPr marL="91440" lvl="0" indent="-107801" algn="l" rtl="0">
              <a:lnSpc>
                <a:spcPct val="90000"/>
              </a:lnSpc>
              <a:spcBef>
                <a:spcPts val="1400"/>
              </a:spcBef>
              <a:spcAft>
                <a:spcPts val="0"/>
              </a:spcAft>
              <a:buClr>
                <a:schemeClr val="dk1"/>
              </a:buClr>
              <a:buSzPct val="89636"/>
              <a:buFont typeface="Helvetica Neue"/>
              <a:buChar char="▪"/>
            </a:pPr>
            <a:r>
              <a:rPr lang="el-GR" sz="2008" b="1" dirty="0">
                <a:solidFill>
                  <a:schemeClr val="dk1"/>
                </a:solidFill>
                <a:latin typeface="Helvetica Neue"/>
                <a:ea typeface="Helvetica Neue"/>
                <a:cs typeface="Helvetica Neue"/>
                <a:sym typeface="Helvetica Neue"/>
              </a:rPr>
              <a:t>Υποβολή πρότασης 12/03/2021</a:t>
            </a:r>
            <a:br>
              <a:rPr lang="el-GR" sz="2008" b="1" dirty="0">
                <a:solidFill>
                  <a:schemeClr val="dk1"/>
                </a:solidFill>
                <a:latin typeface="Helvetica Neue"/>
                <a:ea typeface="Helvetica Neue"/>
                <a:cs typeface="Helvetica Neue"/>
                <a:sym typeface="Helvetica Neue"/>
              </a:rPr>
            </a:br>
            <a:r>
              <a:rPr lang="el-GR" sz="1308" b="1" dirty="0">
                <a:solidFill>
                  <a:schemeClr val="dk1"/>
                </a:solidFill>
                <a:latin typeface="Helvetica Neue"/>
                <a:ea typeface="Helvetica Neue"/>
                <a:cs typeface="Helvetica Neue"/>
                <a:sym typeface="Helvetica Neue"/>
              </a:rPr>
              <a:t> </a:t>
            </a:r>
            <a:endParaRPr sz="1308" b="1" dirty="0">
              <a:solidFill>
                <a:schemeClr val="dk1"/>
              </a:solidFill>
              <a:latin typeface="Helvetica Neue"/>
              <a:ea typeface="Helvetica Neue"/>
              <a:cs typeface="Helvetica Neue"/>
              <a:sym typeface="Helvetica Neue"/>
            </a:endParaRPr>
          </a:p>
        </p:txBody>
      </p:sp>
      <p:sp>
        <p:nvSpPr>
          <p:cNvPr id="607" name="Google Shape;607;p107"/>
          <p:cNvSpPr txBox="1"/>
          <p:nvPr/>
        </p:nvSpPr>
        <p:spPr>
          <a:xfrm>
            <a:off x="1204050" y="304400"/>
            <a:ext cx="9783900" cy="1702500"/>
          </a:xfrm>
          <a:prstGeom prst="rect">
            <a:avLst/>
          </a:prstGeom>
          <a:noFill/>
          <a:ln>
            <a:noFill/>
          </a:ln>
        </p:spPr>
        <p:txBody>
          <a:bodyPr spcFirstLastPara="1" wrap="square" lIns="91425" tIns="91425" rIns="91425" bIns="91425" anchor="t" anchorCtr="0">
            <a:spAutoFit/>
          </a:bodyPr>
          <a:lstStyle/>
          <a:p>
            <a:pPr marL="0" lvl="0" indent="0" algn="ctr" rtl="0">
              <a:lnSpc>
                <a:spcPct val="85000"/>
              </a:lnSpc>
              <a:spcBef>
                <a:spcPts val="0"/>
              </a:spcBef>
              <a:spcAft>
                <a:spcPts val="0"/>
              </a:spcAft>
              <a:buNone/>
            </a:pPr>
            <a:r>
              <a:rPr lang="el-GR" sz="2800" b="1">
                <a:solidFill>
                  <a:srgbClr val="0000FF"/>
                </a:solidFill>
                <a:latin typeface="Helvetica Neue"/>
                <a:ea typeface="Helvetica Neue"/>
                <a:cs typeface="Helvetica Neue"/>
                <a:sym typeface="Helvetica Neue"/>
              </a:rPr>
              <a:t>Έργα που έχουν υποβληθεί</a:t>
            </a:r>
            <a:r>
              <a:rPr lang="el-GR" sz="2800" b="1">
                <a:solidFill>
                  <a:schemeClr val="dk1"/>
                </a:solidFill>
                <a:latin typeface="Helvetica Neue"/>
                <a:ea typeface="Helvetica Neue"/>
                <a:cs typeface="Helvetica Neue"/>
                <a:sym typeface="Helvetica Neue"/>
              </a:rPr>
              <a:t> οι μελέτες τους </a:t>
            </a:r>
            <a:endParaRPr sz="2800" b="1">
              <a:solidFill>
                <a:schemeClr val="dk1"/>
              </a:solidFill>
              <a:latin typeface="Helvetica Neue"/>
              <a:ea typeface="Helvetica Neue"/>
              <a:cs typeface="Helvetica Neue"/>
              <a:sym typeface="Helvetica Neue"/>
            </a:endParaRPr>
          </a:p>
          <a:p>
            <a:pPr marL="0" lvl="0" indent="0" algn="ctr" rtl="0">
              <a:lnSpc>
                <a:spcPct val="85000"/>
              </a:lnSpc>
              <a:spcBef>
                <a:spcPts val="0"/>
              </a:spcBef>
              <a:spcAft>
                <a:spcPts val="0"/>
              </a:spcAft>
              <a:buNone/>
            </a:pPr>
            <a:r>
              <a:rPr lang="el-GR" sz="2800" b="1">
                <a:solidFill>
                  <a:schemeClr val="dk1"/>
                </a:solidFill>
                <a:latin typeface="Helvetica Neue"/>
                <a:ea typeface="Helvetica Neue"/>
                <a:cs typeface="Helvetica Neue"/>
                <a:sym typeface="Helvetica Neue"/>
              </a:rPr>
              <a:t>στο πρόγραμμα</a:t>
            </a:r>
            <a:r>
              <a:rPr lang="el-GR" sz="2800" b="1">
                <a:solidFill>
                  <a:schemeClr val="dk1"/>
                </a:solidFill>
              </a:rPr>
              <a:t> </a:t>
            </a:r>
            <a:r>
              <a:rPr lang="el-GR" sz="2800" b="1">
                <a:solidFill>
                  <a:schemeClr val="dk1"/>
                </a:solidFill>
                <a:latin typeface="Helvetica Neue"/>
                <a:ea typeface="Helvetica Neue"/>
                <a:cs typeface="Helvetica Neue"/>
                <a:sym typeface="Helvetica Neue"/>
              </a:rPr>
              <a:t>Αντ. Τρίτσης, </a:t>
            </a:r>
            <a:endParaRPr sz="2800" b="1">
              <a:solidFill>
                <a:schemeClr val="dk1"/>
              </a:solidFill>
              <a:latin typeface="Helvetica Neue"/>
              <a:ea typeface="Helvetica Neue"/>
              <a:cs typeface="Helvetica Neue"/>
              <a:sym typeface="Helvetica Neue"/>
            </a:endParaRPr>
          </a:p>
          <a:p>
            <a:pPr marL="0" lvl="0" indent="0" algn="ctr" rtl="0">
              <a:lnSpc>
                <a:spcPct val="85000"/>
              </a:lnSpc>
              <a:spcBef>
                <a:spcPts val="0"/>
              </a:spcBef>
              <a:spcAft>
                <a:spcPts val="0"/>
              </a:spcAft>
              <a:buNone/>
            </a:pPr>
            <a:r>
              <a:rPr lang="el-GR" sz="2800" b="1">
                <a:solidFill>
                  <a:schemeClr val="dk1"/>
                </a:solidFill>
                <a:latin typeface="Helvetica Neue"/>
                <a:ea typeface="Helvetica Neue"/>
                <a:cs typeface="Helvetica Neue"/>
                <a:sym typeface="Helvetica Neue"/>
              </a:rPr>
              <a:t>και είναι πόνημα - μελέτη της Δ.Τ.Υ.</a:t>
            </a:r>
            <a:endParaRPr sz="2800" b="1">
              <a:solidFill>
                <a:schemeClr val="dk1"/>
              </a:solidFill>
            </a:endParaRPr>
          </a:p>
          <a:p>
            <a:pPr marL="0" lvl="0" indent="0" algn="ctr" rtl="0">
              <a:lnSpc>
                <a:spcPct val="85000"/>
              </a:lnSpc>
              <a:spcBef>
                <a:spcPts val="0"/>
              </a:spcBef>
              <a:spcAft>
                <a:spcPts val="0"/>
              </a:spcAft>
              <a:buNone/>
            </a:pPr>
            <a:endParaRPr sz="3200" b="1">
              <a:solidFill>
                <a:schemeClr val="dk1"/>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6"/>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Οδοποιΐα Δ.Ε. Σολυγείας</a:t>
            </a:r>
            <a:endParaRPr sz="3200" b="1" i="0" u="none" strike="noStrike" cap="none">
              <a:solidFill>
                <a:schemeClr val="dk1"/>
              </a:solidFill>
            </a:endParaRPr>
          </a:p>
        </p:txBody>
      </p:sp>
      <p:sp>
        <p:nvSpPr>
          <p:cNvPr id="219" name="Google Shape;219;p46"/>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070C0"/>
              </a:buClr>
              <a:buSzPts val="2600"/>
              <a:buFont typeface="Noto Sans Symbols"/>
              <a:buChar char="❖"/>
            </a:pPr>
            <a:r>
              <a:rPr lang="el-GR" sz="2600" i="0" u="none" strike="noStrike" cap="none" dirty="0">
                <a:solidFill>
                  <a:schemeClr val="dk1"/>
                </a:solidFill>
                <a:latin typeface="Helvetica Neue Light"/>
                <a:ea typeface="Helvetica Neue Light"/>
                <a:cs typeface="Helvetica Neue Light"/>
                <a:sym typeface="Helvetica Neue Light"/>
              </a:rPr>
              <a:t>Προϋπολογισμός: </a:t>
            </a:r>
            <a:r>
              <a:rPr lang="el-GR" sz="2600" b="1" i="0" u="none" strike="noStrike" cap="none" dirty="0">
                <a:solidFill>
                  <a:schemeClr val="dk1"/>
                </a:solidFill>
                <a:latin typeface="Helvetica Neue"/>
                <a:ea typeface="Helvetica Neue"/>
                <a:cs typeface="Helvetica Neue"/>
                <a:sym typeface="Helvetica Neue"/>
              </a:rPr>
              <a:t>760.000€ </a:t>
            </a:r>
            <a:endParaRPr sz="2600" b="1" i="0" u="none" strike="noStrike" cap="none" dirty="0">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i="0" u="none" strike="noStrike" cap="none" dirty="0">
                <a:solidFill>
                  <a:schemeClr val="dk1"/>
                </a:solidFill>
                <a:latin typeface="Helvetica Neue Light"/>
                <a:ea typeface="Helvetica Neue Light"/>
                <a:cs typeface="Helvetica Neue Light"/>
                <a:sym typeface="Helvetica Neue Light"/>
              </a:rPr>
              <a:t>Χρηματοδότηση: </a:t>
            </a:r>
            <a:r>
              <a:rPr lang="el-GR" sz="2600" b="1" i="0" u="none" strike="noStrike" cap="none" dirty="0">
                <a:solidFill>
                  <a:schemeClr val="dk1"/>
                </a:solidFill>
                <a:latin typeface="Helvetica Neue"/>
                <a:ea typeface="Helvetica Neue"/>
                <a:cs typeface="Helvetica Neue"/>
                <a:sym typeface="Helvetica Neue"/>
              </a:rPr>
              <a:t>Ίδιοι Πόροι </a:t>
            </a:r>
            <a:endParaRPr sz="2600" b="1" i="0" u="none" strike="noStrike" cap="none" dirty="0">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i="0" u="none" strike="noStrike" cap="none" dirty="0">
                <a:solidFill>
                  <a:schemeClr val="dk1"/>
                </a:solidFill>
                <a:latin typeface="Helvetica Neue Light"/>
                <a:ea typeface="Helvetica Neue Light"/>
                <a:cs typeface="Helvetica Neue Light"/>
                <a:sym typeface="Helvetica Neue Light"/>
              </a:rPr>
              <a:t>Ανάδοχος:</a:t>
            </a:r>
            <a:r>
              <a:rPr lang="el-GR" sz="2600" i="0" u="none" strike="noStrike" cap="none" dirty="0">
                <a:solidFill>
                  <a:schemeClr val="dk1"/>
                </a:solidFill>
                <a:latin typeface="Helvetica Neue"/>
                <a:ea typeface="Helvetica Neue"/>
                <a:cs typeface="Helvetica Neue"/>
                <a:sym typeface="Helvetica Neue"/>
              </a:rPr>
              <a:t> </a:t>
            </a:r>
            <a:r>
              <a:rPr lang="el-GR" sz="2600" b="1" i="0" u="none" strike="noStrike" cap="none" dirty="0">
                <a:solidFill>
                  <a:schemeClr val="dk1"/>
                </a:solidFill>
                <a:latin typeface="Helvetica Neue"/>
                <a:ea typeface="Helvetica Neue"/>
                <a:cs typeface="Helvetica Neue"/>
                <a:sym typeface="Helvetica Neue"/>
              </a:rPr>
              <a:t>ΓΕΩΓΕΝΕΣΙΣ ΑΕ </a:t>
            </a:r>
            <a:endParaRPr sz="2600" b="1" i="0" u="none" strike="noStrike" cap="none" dirty="0">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i="0" u="none" strike="noStrike" cap="none" dirty="0">
                <a:solidFill>
                  <a:schemeClr val="dk1"/>
                </a:solidFill>
                <a:latin typeface="Helvetica Neue Light"/>
                <a:ea typeface="Helvetica Neue Light"/>
                <a:cs typeface="Helvetica Neue Light"/>
                <a:sym typeface="Helvetica Neue Light"/>
              </a:rPr>
              <a:t>Έκπτωση: </a:t>
            </a:r>
            <a:r>
              <a:rPr lang="el-GR" sz="2600" b="1" i="0" u="none" strike="noStrike" cap="none" dirty="0">
                <a:solidFill>
                  <a:schemeClr val="dk1"/>
                </a:solidFill>
                <a:latin typeface="Helvetica Neue"/>
                <a:ea typeface="Helvetica Neue"/>
                <a:cs typeface="Helvetica Neue"/>
                <a:sym typeface="Helvetica Neue"/>
              </a:rPr>
              <a:t>56,44% </a:t>
            </a:r>
            <a:endParaRPr sz="2600" b="1" i="0" u="none" strike="noStrike" cap="none" dirty="0">
              <a:solidFill>
                <a:schemeClr val="dk1"/>
              </a:solidFill>
              <a:latin typeface="Helvetica Neue"/>
              <a:ea typeface="Helvetica Neue"/>
              <a:cs typeface="Helvetica Neue"/>
              <a:sym typeface="Helvetica Neue"/>
            </a:endParaRPr>
          </a:p>
          <a:p>
            <a:pPr marL="91440" marR="0" lvl="0" indent="-165100" algn="l" rtl="0">
              <a:lnSpc>
                <a:spcPct val="90000"/>
              </a:lnSpc>
              <a:spcBef>
                <a:spcPts val="1400"/>
              </a:spcBef>
              <a:spcAft>
                <a:spcPts val="0"/>
              </a:spcAft>
              <a:buClr>
                <a:srgbClr val="0070C0"/>
              </a:buClr>
              <a:buSzPts val="2600"/>
              <a:buFont typeface="Noto Sans Symbols"/>
              <a:buChar char="❖"/>
            </a:pPr>
            <a:r>
              <a:rPr lang="el-GR" sz="2600" i="0" u="none" strike="noStrike" cap="none" dirty="0">
                <a:solidFill>
                  <a:schemeClr val="dk1"/>
                </a:solidFill>
                <a:latin typeface="Helvetica Neue Light"/>
                <a:ea typeface="Helvetica Neue Light"/>
                <a:cs typeface="Helvetica Neue Light"/>
                <a:sym typeface="Helvetica Neue Light"/>
              </a:rPr>
              <a:t>Κατάσταση: </a:t>
            </a:r>
            <a:r>
              <a:rPr lang="el-GR" sz="2600" b="1" i="0" u="none" strike="noStrike" cap="none" dirty="0">
                <a:solidFill>
                  <a:schemeClr val="dk1"/>
                </a:solidFill>
                <a:latin typeface="Helvetica Neue"/>
                <a:ea typeface="Helvetica Neue"/>
                <a:cs typeface="Helvetica Neue"/>
                <a:sym typeface="Helvetica Neue"/>
              </a:rPr>
              <a:t>Περαιωμένο</a:t>
            </a:r>
            <a:endParaRPr sz="2600" b="1"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108"/>
          <p:cNvSpPr/>
          <p:nvPr/>
        </p:nvSpPr>
        <p:spPr>
          <a:xfrm>
            <a:off x="953640" y="286560"/>
            <a:ext cx="10136160" cy="896077"/>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2304" b="1" i="0" u="none" strike="noStrike" cap="none" dirty="0">
                <a:solidFill>
                  <a:srgbClr val="404040"/>
                </a:solidFill>
                <a:latin typeface="Helvetica Neue Light"/>
                <a:ea typeface="Helvetica Neue Light"/>
                <a:cs typeface="Helvetica Neue Light"/>
                <a:sym typeface="Helvetica Neue Light"/>
              </a:rPr>
              <a:t>Συγκριτικά Στοιχεία Ετήσιων Απολογισμών </a:t>
            </a:r>
            <a:br>
              <a:rPr lang="el-GR" sz="1152" b="0" i="0" u="none" strike="noStrike" cap="none" dirty="0">
                <a:latin typeface="Arial"/>
                <a:ea typeface="Arial"/>
                <a:cs typeface="Arial"/>
                <a:sym typeface="Arial"/>
              </a:rPr>
            </a:br>
            <a:r>
              <a:rPr lang="el-GR" sz="2304" b="1" i="0" u="none" strike="noStrike" cap="none" dirty="0">
                <a:solidFill>
                  <a:srgbClr val="404040"/>
                </a:solidFill>
                <a:latin typeface="Helvetica Neue Light"/>
                <a:ea typeface="Helvetica Neue Light"/>
                <a:cs typeface="Helvetica Neue Light"/>
                <a:sym typeface="Helvetica Neue Light"/>
              </a:rPr>
              <a:t>ετών 2020, 2021, 2022  και πρόβλεψη έτους 2023</a:t>
            </a:r>
            <a:endParaRPr sz="2304" b="0" i="0" u="none" strike="noStrike" cap="none" dirty="0">
              <a:latin typeface="Arial"/>
              <a:ea typeface="Arial"/>
              <a:cs typeface="Arial"/>
              <a:sym typeface="Arial"/>
            </a:endParaRPr>
          </a:p>
        </p:txBody>
      </p:sp>
      <p:sp>
        <p:nvSpPr>
          <p:cNvPr id="613" name="Google Shape;613;p108"/>
          <p:cNvSpPr txBox="1"/>
          <p:nvPr/>
        </p:nvSpPr>
        <p:spPr>
          <a:xfrm>
            <a:off x="2202450" y="2506850"/>
            <a:ext cx="848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graphicFrame>
        <p:nvGraphicFramePr>
          <p:cNvPr id="13" name="Chart 1">
            <a:extLst>
              <a:ext uri="{FF2B5EF4-FFF2-40B4-BE49-F238E27FC236}">
                <a16:creationId xmlns:a16="http://schemas.microsoft.com/office/drawing/2014/main" id="{60E2707E-C089-CE14-BBB1-EC576B9A0697}"/>
              </a:ext>
            </a:extLst>
          </p:cNvPr>
          <p:cNvGraphicFramePr>
            <a:graphicFrameLocks/>
          </p:cNvGraphicFramePr>
          <p:nvPr>
            <p:extLst>
              <p:ext uri="{D42A27DB-BD31-4B8C-83A1-F6EECF244321}">
                <p14:modId xmlns:p14="http://schemas.microsoft.com/office/powerpoint/2010/main" val="3491317190"/>
              </p:ext>
            </p:extLst>
          </p:nvPr>
        </p:nvGraphicFramePr>
        <p:xfrm>
          <a:off x="2063552" y="1772816"/>
          <a:ext cx="7731958" cy="427695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109"/>
          <p:cNvSpPr/>
          <p:nvPr/>
        </p:nvSpPr>
        <p:spPr>
          <a:xfrm>
            <a:off x="1097280" y="286560"/>
            <a:ext cx="10057680" cy="1450080"/>
          </a:xfrm>
          <a:prstGeom prst="rect">
            <a:avLst/>
          </a:prstGeom>
          <a:noFill/>
          <a:ln>
            <a:noFill/>
          </a:ln>
        </p:spPr>
        <p:txBody>
          <a:bodyPr spcFirstLastPara="1" wrap="square" lIns="90000" tIns="45000" rIns="90000" bIns="45000" anchor="b" anchorCtr="0">
            <a:noAutofit/>
          </a:bodyPr>
          <a:lstStyle/>
          <a:p>
            <a:pPr marL="0" marR="0" lvl="0" indent="0" algn="l" rtl="0">
              <a:lnSpc>
                <a:spcPct val="85000"/>
              </a:lnSpc>
              <a:spcBef>
                <a:spcPts val="0"/>
              </a:spcBef>
              <a:spcAft>
                <a:spcPts val="0"/>
              </a:spcAft>
              <a:buNone/>
            </a:pPr>
            <a:r>
              <a:rPr lang="el-GR" sz="4800" b="1" i="0" u="none" strike="noStrike" cap="none">
                <a:solidFill>
                  <a:srgbClr val="404040"/>
                </a:solidFill>
                <a:latin typeface="Helvetica Neue Light"/>
                <a:ea typeface="Helvetica Neue Light"/>
                <a:cs typeface="Helvetica Neue Light"/>
                <a:sym typeface="Helvetica Neue Light"/>
              </a:rPr>
              <a:t>Ευχαριστίες</a:t>
            </a:r>
            <a:endParaRPr sz="4800" b="0" i="0" u="none" strike="noStrike" cap="none">
              <a:latin typeface="Arial"/>
              <a:ea typeface="Arial"/>
              <a:cs typeface="Arial"/>
              <a:sym typeface="Arial"/>
            </a:endParaRPr>
          </a:p>
        </p:txBody>
      </p:sp>
      <p:sp>
        <p:nvSpPr>
          <p:cNvPr id="621" name="Google Shape;621;p109"/>
          <p:cNvSpPr/>
          <p:nvPr/>
        </p:nvSpPr>
        <p:spPr>
          <a:xfrm>
            <a:off x="417960" y="1845720"/>
            <a:ext cx="5966072" cy="2807416"/>
          </a:xfrm>
          <a:prstGeom prst="rect">
            <a:avLst/>
          </a:prstGeom>
          <a:noFill/>
          <a:ln>
            <a:noFill/>
          </a:ln>
        </p:spPr>
        <p:txBody>
          <a:bodyPr spcFirstLastPara="1" wrap="square" lIns="0" tIns="45000" rIns="0" bIns="45000" anchor="t" anchorCtr="0">
            <a:noAutofit/>
          </a:bodyPr>
          <a:lstStyle/>
          <a:p>
            <a:pPr marL="91440" marR="0" lvl="0" indent="-228600" algn="l" rtl="0">
              <a:lnSpc>
                <a:spcPct val="90000"/>
              </a:lnSpc>
              <a:spcBef>
                <a:spcPts val="0"/>
              </a:spcBef>
              <a:spcAft>
                <a:spcPts val="0"/>
              </a:spcAft>
              <a:buClr>
                <a:srgbClr val="0F6FC6"/>
              </a:buClr>
              <a:buSzPts val="3600"/>
              <a:buFont typeface="Noto Sans Symbols"/>
              <a:buChar char="❑"/>
            </a:pPr>
            <a:r>
              <a:rPr lang="el-GR" sz="3600" b="0" i="0" u="none" strike="noStrike" cap="none" dirty="0">
                <a:solidFill>
                  <a:srgbClr val="404040"/>
                </a:solidFill>
                <a:latin typeface="Calibri"/>
                <a:ea typeface="Calibri"/>
                <a:cs typeface="Calibri"/>
                <a:sym typeface="Calibri"/>
              </a:rPr>
              <a:t>Προς τον Δήμαρχο Κορινθίων </a:t>
            </a:r>
            <a:endParaRPr sz="3600" b="0" i="0" u="none" strike="noStrike" cap="none" dirty="0">
              <a:latin typeface="Arial"/>
              <a:ea typeface="Arial"/>
              <a:cs typeface="Arial"/>
              <a:sym typeface="Arial"/>
            </a:endParaRPr>
          </a:p>
          <a:p>
            <a:pPr marL="91440" marR="0" lvl="0" indent="-90719" algn="l" rtl="0">
              <a:lnSpc>
                <a:spcPct val="90000"/>
              </a:lnSpc>
              <a:spcBef>
                <a:spcPts val="1400"/>
              </a:spcBef>
              <a:spcAft>
                <a:spcPts val="0"/>
              </a:spcAft>
              <a:buNone/>
            </a:pPr>
            <a:r>
              <a:rPr lang="el-GR" sz="3600" b="0" i="0" u="none" strike="noStrike" cap="none" dirty="0">
                <a:solidFill>
                  <a:srgbClr val="404040"/>
                </a:solidFill>
                <a:latin typeface="Calibri"/>
                <a:ea typeface="Calibri"/>
                <a:cs typeface="Calibri"/>
                <a:sym typeface="Calibri"/>
              </a:rPr>
              <a:t>      </a:t>
            </a:r>
            <a:r>
              <a:rPr lang="el-GR" sz="3600" b="1" i="0" u="none" strike="noStrike" cap="none" dirty="0">
                <a:solidFill>
                  <a:srgbClr val="404040"/>
                </a:solidFill>
                <a:latin typeface="Calibri"/>
                <a:ea typeface="Calibri"/>
                <a:cs typeface="Calibri"/>
                <a:sym typeface="Calibri"/>
              </a:rPr>
              <a:t>Βασίλη Νανόπουλο</a:t>
            </a:r>
            <a:r>
              <a:rPr lang="el-GR" sz="3600" b="0" i="0" u="none" strike="noStrike" cap="none" dirty="0">
                <a:solidFill>
                  <a:srgbClr val="404040"/>
                </a:solidFill>
                <a:latin typeface="Calibri"/>
                <a:ea typeface="Calibri"/>
                <a:cs typeface="Calibri"/>
                <a:sym typeface="Calibri"/>
              </a:rPr>
              <a:t>, </a:t>
            </a:r>
            <a:endParaRPr sz="3600" b="0" i="0" u="none" strike="noStrike" cap="none" dirty="0">
              <a:latin typeface="Arial"/>
              <a:ea typeface="Arial"/>
              <a:cs typeface="Arial"/>
              <a:sym typeface="Arial"/>
            </a:endParaRPr>
          </a:p>
          <a:p>
            <a:pPr marL="91440" marR="0" lvl="0" indent="-90719" algn="l" rtl="0">
              <a:lnSpc>
                <a:spcPct val="90000"/>
              </a:lnSpc>
              <a:spcBef>
                <a:spcPts val="1400"/>
              </a:spcBef>
              <a:spcAft>
                <a:spcPts val="0"/>
              </a:spcAft>
              <a:buNone/>
            </a:pPr>
            <a:r>
              <a:rPr lang="el-GR" sz="3600" b="0" i="0" u="none" strike="noStrike" cap="none" dirty="0">
                <a:solidFill>
                  <a:srgbClr val="404040"/>
                </a:solidFill>
                <a:latin typeface="Calibri"/>
                <a:ea typeface="Calibri"/>
                <a:cs typeface="Calibri"/>
                <a:sym typeface="Calibri"/>
              </a:rPr>
              <a:t>για την εμπιστοσύνη του και </a:t>
            </a:r>
            <a:endParaRPr sz="3600" b="0" i="0" u="none" strike="noStrike" cap="none" dirty="0">
              <a:latin typeface="Arial"/>
              <a:ea typeface="Arial"/>
              <a:cs typeface="Arial"/>
              <a:sym typeface="Arial"/>
            </a:endParaRPr>
          </a:p>
          <a:p>
            <a:pPr marL="91440" marR="0" lvl="0" indent="-90719" algn="l" rtl="0">
              <a:lnSpc>
                <a:spcPct val="90000"/>
              </a:lnSpc>
              <a:spcBef>
                <a:spcPts val="1400"/>
              </a:spcBef>
              <a:spcAft>
                <a:spcPts val="0"/>
              </a:spcAft>
              <a:buNone/>
            </a:pPr>
            <a:r>
              <a:rPr lang="el-GR" sz="3600" b="0" i="0" u="none" strike="noStrike" cap="none" dirty="0">
                <a:solidFill>
                  <a:srgbClr val="404040"/>
                </a:solidFill>
                <a:latin typeface="Calibri"/>
                <a:ea typeface="Calibri"/>
                <a:cs typeface="Calibri"/>
                <a:sym typeface="Calibri"/>
              </a:rPr>
              <a:t>    την συμπαράστασή του </a:t>
            </a:r>
            <a:endParaRPr sz="3600" b="0" i="0" u="none" strike="noStrike" cap="none" dirty="0">
              <a:latin typeface="Arial"/>
              <a:ea typeface="Arial"/>
              <a:cs typeface="Arial"/>
              <a:sym typeface="Arial"/>
            </a:endParaRPr>
          </a:p>
          <a:p>
            <a:pPr marL="91440" marR="0" lvl="0" indent="-90719" algn="l" rtl="0">
              <a:lnSpc>
                <a:spcPct val="90000"/>
              </a:lnSpc>
              <a:spcBef>
                <a:spcPts val="1400"/>
              </a:spcBef>
              <a:spcAft>
                <a:spcPts val="0"/>
              </a:spcAft>
              <a:buNone/>
            </a:pPr>
            <a:r>
              <a:rPr lang="el-GR" sz="3600" b="0" i="0" u="none" strike="noStrike" cap="none" dirty="0">
                <a:solidFill>
                  <a:srgbClr val="404040"/>
                </a:solidFill>
                <a:latin typeface="Calibri"/>
                <a:ea typeface="Calibri"/>
                <a:cs typeface="Calibri"/>
                <a:sym typeface="Calibri"/>
              </a:rPr>
              <a:t>       </a:t>
            </a:r>
            <a:endParaRPr sz="3600" b="0" i="0" u="none" strike="noStrike" cap="none" dirty="0">
              <a:latin typeface="Arial"/>
              <a:ea typeface="Arial"/>
              <a:cs typeface="Arial"/>
              <a:sym typeface="Arial"/>
            </a:endParaRPr>
          </a:p>
        </p:txBody>
      </p:sp>
      <p:pic>
        <p:nvPicPr>
          <p:cNvPr id="622" name="Google Shape;622;p109" descr="Αλλαγές στο δημοτικό σχήμα και συμπράξεις ανακοίνωσε ο Δήμαρχος Κορινθίων  Βασίλης Νανόπουλος -"/>
          <p:cNvPicPr preferRelativeResize="0"/>
          <p:nvPr/>
        </p:nvPicPr>
        <p:blipFill rotWithShape="1">
          <a:blip r:embed="rId3">
            <a:alphaModFix/>
          </a:blip>
          <a:srcRect/>
          <a:stretch/>
        </p:blipFill>
        <p:spPr>
          <a:xfrm>
            <a:off x="6600056" y="1801847"/>
            <a:ext cx="4642688" cy="382560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500"/>
                                  </p:stCondLst>
                                  <p:childTnLst>
                                    <p:set>
                                      <p:cBhvr>
                                        <p:cTn id="10" dur="1" fill="hold">
                                          <p:stCondLst>
                                            <p:cond delay="0"/>
                                          </p:stCondLst>
                                        </p:cTn>
                                        <p:tgtEl>
                                          <p:spTgt spid="622"/>
                                        </p:tgtEl>
                                        <p:attrNameLst>
                                          <p:attrName>style.visibility</p:attrName>
                                        </p:attrNameLst>
                                      </p:cBhvr>
                                      <p:to>
                                        <p:strVal val="visible"/>
                                      </p:to>
                                    </p:set>
                                    <p:animEffect transition="in" filter="fade">
                                      <p:cBhvr>
                                        <p:cTn id="11" dur="1000"/>
                                        <p:tgtEl>
                                          <p:spTgt spid="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110"/>
          <p:cNvSpPr/>
          <p:nvPr/>
        </p:nvSpPr>
        <p:spPr>
          <a:xfrm>
            <a:off x="1097280" y="286560"/>
            <a:ext cx="10057680" cy="1450080"/>
          </a:xfrm>
          <a:prstGeom prst="rect">
            <a:avLst/>
          </a:prstGeom>
          <a:noFill/>
          <a:ln>
            <a:noFill/>
          </a:ln>
        </p:spPr>
        <p:txBody>
          <a:bodyPr spcFirstLastPara="1" wrap="square" lIns="90000" tIns="45000" rIns="90000" bIns="45000" anchor="b" anchorCtr="0">
            <a:noAutofit/>
          </a:bodyPr>
          <a:lstStyle/>
          <a:p>
            <a:pPr marL="0" marR="0" lvl="0" indent="0" algn="l" rtl="0">
              <a:lnSpc>
                <a:spcPct val="85000"/>
              </a:lnSpc>
              <a:spcBef>
                <a:spcPts val="0"/>
              </a:spcBef>
              <a:spcAft>
                <a:spcPts val="0"/>
              </a:spcAft>
              <a:buNone/>
            </a:pPr>
            <a:r>
              <a:rPr lang="el-GR" sz="4800" b="1" i="0" u="none" strike="noStrike" cap="none">
                <a:solidFill>
                  <a:srgbClr val="404040"/>
                </a:solidFill>
                <a:latin typeface="Helvetica Neue Light"/>
                <a:ea typeface="Helvetica Neue Light"/>
                <a:cs typeface="Helvetica Neue Light"/>
                <a:sym typeface="Helvetica Neue Light"/>
              </a:rPr>
              <a:t>Ευχαριστίες</a:t>
            </a:r>
            <a:endParaRPr sz="4800" b="0" i="0" u="none" strike="noStrike" cap="none">
              <a:latin typeface="Arial"/>
              <a:ea typeface="Arial"/>
              <a:cs typeface="Arial"/>
              <a:sym typeface="Arial"/>
            </a:endParaRPr>
          </a:p>
        </p:txBody>
      </p:sp>
      <p:sp>
        <p:nvSpPr>
          <p:cNvPr id="628" name="Google Shape;628;p110"/>
          <p:cNvSpPr/>
          <p:nvPr/>
        </p:nvSpPr>
        <p:spPr>
          <a:xfrm>
            <a:off x="1097275" y="1845726"/>
            <a:ext cx="10057800" cy="3275635"/>
          </a:xfrm>
          <a:prstGeom prst="rect">
            <a:avLst/>
          </a:prstGeom>
          <a:noFill/>
          <a:ln>
            <a:noFill/>
          </a:ln>
        </p:spPr>
        <p:txBody>
          <a:bodyPr spcFirstLastPara="1" wrap="square" lIns="0" tIns="45000" rIns="0" bIns="45000" anchor="t" anchorCtr="0">
            <a:noAutofit/>
          </a:bodyPr>
          <a:lstStyle/>
          <a:p>
            <a:pPr marL="91440" marR="0" lvl="0" indent="-190500" algn="l" rtl="0">
              <a:lnSpc>
                <a:spcPct val="90000"/>
              </a:lnSpc>
              <a:spcBef>
                <a:spcPts val="0"/>
              </a:spcBef>
              <a:spcAft>
                <a:spcPts val="0"/>
              </a:spcAft>
              <a:buClr>
                <a:srgbClr val="0000FF"/>
              </a:buClr>
              <a:buSzPts val="3000"/>
              <a:buFont typeface="Noto Sans Symbols"/>
              <a:buChar char="❑"/>
            </a:pPr>
            <a:r>
              <a:rPr lang="el-GR" sz="3000" b="0" i="0" u="none" strike="noStrike" cap="none" dirty="0">
                <a:solidFill>
                  <a:srgbClr val="404040"/>
                </a:solidFill>
                <a:latin typeface="Calibri"/>
                <a:ea typeface="Calibri"/>
                <a:cs typeface="Calibri"/>
                <a:sym typeface="Calibri"/>
              </a:rPr>
              <a:t>Προς</a:t>
            </a:r>
            <a:r>
              <a:rPr lang="el-GR" sz="3000" dirty="0">
                <a:solidFill>
                  <a:srgbClr val="404040"/>
                </a:solidFill>
                <a:latin typeface="Calibri"/>
                <a:ea typeface="Calibri"/>
                <a:cs typeface="Calibri"/>
                <a:sym typeface="Calibri"/>
              </a:rPr>
              <a:t> την Δ/</a:t>
            </a:r>
            <a:r>
              <a:rPr lang="el-GR" sz="3000" dirty="0" err="1">
                <a:solidFill>
                  <a:srgbClr val="404040"/>
                </a:solidFill>
                <a:latin typeface="Calibri"/>
                <a:ea typeface="Calibri"/>
                <a:cs typeface="Calibri"/>
                <a:sym typeface="Calibri"/>
              </a:rPr>
              <a:t>νση</a:t>
            </a:r>
            <a:r>
              <a:rPr lang="el-GR" sz="3000" dirty="0">
                <a:solidFill>
                  <a:srgbClr val="404040"/>
                </a:solidFill>
                <a:latin typeface="Calibri"/>
                <a:ea typeface="Calibri"/>
                <a:cs typeface="Calibri"/>
                <a:sym typeface="Calibri"/>
              </a:rPr>
              <a:t>, τους προϊσταμένους των Τμημάτων και </a:t>
            </a:r>
            <a:r>
              <a:rPr lang="el-GR" sz="3000" b="0" i="0" u="none" strike="noStrike" cap="none" dirty="0">
                <a:solidFill>
                  <a:srgbClr val="404040"/>
                </a:solidFill>
                <a:latin typeface="Calibri"/>
                <a:ea typeface="Calibri"/>
                <a:cs typeface="Calibri"/>
                <a:sym typeface="Calibri"/>
              </a:rPr>
              <a:t>τα στελέχη της Τ.Υ. ( Έργων &amp; Μελετών, Η/Μ, Αυτεπιστασίας) για την υπερπροσπάθεια που καταβάλλουν,</a:t>
            </a:r>
            <a:r>
              <a:rPr lang="el-GR" sz="3000" dirty="0">
                <a:solidFill>
                  <a:srgbClr val="404040"/>
                </a:solidFill>
                <a:latin typeface="Calibri"/>
                <a:ea typeface="Calibri"/>
                <a:cs typeface="Calibri"/>
                <a:sym typeface="Calibri"/>
              </a:rPr>
              <a:t> να ανταποκρίνονται στις απαιτήσεις της Υπηρεσίας.</a:t>
            </a:r>
            <a:endParaRPr sz="3000" dirty="0">
              <a:solidFill>
                <a:srgbClr val="404040"/>
              </a:solidFill>
              <a:latin typeface="Calibri"/>
              <a:ea typeface="Calibri"/>
              <a:cs typeface="Calibri"/>
              <a:sym typeface="Calibri"/>
            </a:endParaRPr>
          </a:p>
          <a:p>
            <a:pPr marL="91440" marR="0" lvl="0" indent="-190500" algn="l" rtl="0">
              <a:lnSpc>
                <a:spcPct val="90000"/>
              </a:lnSpc>
              <a:spcBef>
                <a:spcPts val="0"/>
              </a:spcBef>
              <a:spcAft>
                <a:spcPts val="0"/>
              </a:spcAft>
              <a:buClr>
                <a:srgbClr val="0000FF"/>
              </a:buClr>
              <a:buSzPts val="3000"/>
              <a:buFont typeface="Calibri"/>
              <a:buChar char="❑"/>
            </a:pPr>
            <a:r>
              <a:rPr lang="el-GR" sz="3000" dirty="0">
                <a:solidFill>
                  <a:srgbClr val="404040"/>
                </a:solidFill>
                <a:latin typeface="Calibri"/>
                <a:ea typeface="Calibri"/>
                <a:cs typeface="Calibri"/>
                <a:sym typeface="Calibri"/>
              </a:rPr>
              <a:t>Προς τους ειδικούς συνεργάτες του Δημάρχου, για την εξαιρετική συνεργασία τους και προσφορά τους, στην πρόοδο των εργασιών της ΔΤΥ.</a:t>
            </a:r>
            <a:endParaRPr sz="3000" dirty="0">
              <a:solidFill>
                <a:srgbClr val="40404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8">
                                            <p:txEl>
                                              <p:pRg st="0" end="0"/>
                                            </p:txEl>
                                          </p:spTgt>
                                        </p:tgtEl>
                                        <p:attrNameLst>
                                          <p:attrName>style.visibility</p:attrName>
                                        </p:attrNameLst>
                                      </p:cBhvr>
                                      <p:to>
                                        <p:strVal val="visible"/>
                                      </p:to>
                                    </p:set>
                                    <p:animEffect transition="in" filter="fade">
                                      <p:cBhvr>
                                        <p:cTn id="7" dur="500"/>
                                        <p:tgtEl>
                                          <p:spTgt spid="6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8">
                                            <p:txEl>
                                              <p:pRg st="1" end="1"/>
                                            </p:txEl>
                                          </p:spTgt>
                                        </p:tgtEl>
                                        <p:attrNameLst>
                                          <p:attrName>style.visibility</p:attrName>
                                        </p:attrNameLst>
                                      </p:cBhvr>
                                      <p:to>
                                        <p:strVal val="visible"/>
                                      </p:to>
                                    </p:set>
                                    <p:animEffect transition="in" filter="fade">
                                      <p:cBhvr>
                                        <p:cTn id="12" dur="500"/>
                                        <p:tgtEl>
                                          <p:spTgt spid="6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pic>
        <p:nvPicPr>
          <p:cNvPr id="633" name="Google Shape;633;p111" descr="Αρχείο:Δηλωτικό σήμα Κορινθίων.png - Βικιπαίδεια"/>
          <p:cNvPicPr preferRelativeResize="0"/>
          <p:nvPr/>
        </p:nvPicPr>
        <p:blipFill rotWithShape="1">
          <a:blip r:embed="rId3">
            <a:alphaModFix/>
          </a:blip>
          <a:srcRect/>
          <a:stretch/>
        </p:blipFill>
        <p:spPr>
          <a:xfrm>
            <a:off x="7241400" y="1149840"/>
            <a:ext cx="3617280" cy="4954680"/>
          </a:xfrm>
          <a:prstGeom prst="rect">
            <a:avLst/>
          </a:prstGeom>
          <a:noFill/>
          <a:ln>
            <a:noFill/>
          </a:ln>
        </p:spPr>
      </p:pic>
      <p:sp>
        <p:nvSpPr>
          <p:cNvPr id="634" name="Google Shape;634;p111"/>
          <p:cNvSpPr/>
          <p:nvPr/>
        </p:nvSpPr>
        <p:spPr>
          <a:xfrm>
            <a:off x="3234600" y="695160"/>
            <a:ext cx="6264000" cy="118692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l-GR" sz="2400" b="1" i="0" u="none" strike="noStrike" cap="none">
                <a:solidFill>
                  <a:srgbClr val="0070C0"/>
                </a:solidFill>
                <a:latin typeface="Helvetica Neue"/>
                <a:ea typeface="Helvetica Neue"/>
                <a:cs typeface="Helvetica Neue"/>
                <a:sym typeface="Helvetica Neue"/>
              </a:rPr>
              <a:t>Ετήσιος Απολογισμός Πεπραγμένων</a:t>
            </a:r>
            <a:endParaRPr sz="24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l-GR" sz="2400" b="1" i="0" u="none" strike="noStrike" cap="none">
                <a:solidFill>
                  <a:srgbClr val="0070C0"/>
                </a:solidFill>
                <a:latin typeface="Helvetica Neue"/>
                <a:ea typeface="Helvetica Neue"/>
                <a:cs typeface="Helvetica Neue"/>
                <a:sym typeface="Helvetica Neue"/>
              </a:rPr>
              <a:t>01/09/2021 - 31/08/202</a:t>
            </a:r>
            <a:r>
              <a:rPr lang="el-GR" sz="2400" b="1">
                <a:solidFill>
                  <a:srgbClr val="0070C0"/>
                </a:solidFill>
                <a:latin typeface="Helvetica Neue"/>
                <a:ea typeface="Helvetica Neue"/>
                <a:cs typeface="Helvetica Neue"/>
                <a:sym typeface="Helvetica Neue"/>
              </a:rPr>
              <a:t>2</a:t>
            </a:r>
            <a:endParaRPr sz="2400" b="0" i="0" u="none" strike="noStrike" cap="none">
              <a:latin typeface="Arial"/>
              <a:ea typeface="Arial"/>
              <a:cs typeface="Arial"/>
              <a:sym typeface="Arial"/>
            </a:endParaRPr>
          </a:p>
        </p:txBody>
      </p:sp>
      <p:sp>
        <p:nvSpPr>
          <p:cNvPr id="635" name="Google Shape;635;p111"/>
          <p:cNvSpPr/>
          <p:nvPr/>
        </p:nvSpPr>
        <p:spPr>
          <a:xfrm>
            <a:off x="3117600" y="2700000"/>
            <a:ext cx="6497640" cy="15526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l-GR" sz="2400" b="1" i="0" u="none" strike="noStrike" cap="none">
                <a:solidFill>
                  <a:srgbClr val="0070C0"/>
                </a:solidFill>
                <a:latin typeface="Helvetica Neue"/>
                <a:ea typeface="Helvetica Neue"/>
                <a:cs typeface="Helvetica Neue"/>
                <a:sym typeface="Helvetica Neue"/>
              </a:rPr>
              <a:t>Θέλουμε, Ξέρουμε, Μπορούμε και Αποδεικνύουμε Καθημερινά, πως κάνουμε τον Δήμο Κορινθίων Καλύτερο.</a:t>
            </a:r>
            <a:endParaRPr sz="2400" b="0" i="0" u="none" strike="noStrike" cap="none">
              <a:latin typeface="Arial"/>
              <a:ea typeface="Arial"/>
              <a:cs typeface="Arial"/>
              <a:sym typeface="Arial"/>
            </a:endParaRPr>
          </a:p>
        </p:txBody>
      </p:sp>
      <p:sp>
        <p:nvSpPr>
          <p:cNvPr id="636" name="Google Shape;636;p111"/>
          <p:cNvSpPr/>
          <p:nvPr/>
        </p:nvSpPr>
        <p:spPr>
          <a:xfrm>
            <a:off x="128160" y="5569200"/>
            <a:ext cx="50760" cy="360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11"/>
          <p:cNvSpPr/>
          <p:nvPr/>
        </p:nvSpPr>
        <p:spPr>
          <a:xfrm>
            <a:off x="1367705" y="3048888"/>
            <a:ext cx="5873700" cy="760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l-GR" sz="4400" b="1" i="0" u="none" strike="noStrike" cap="none">
                <a:solidFill>
                  <a:srgbClr val="0070C0"/>
                </a:solidFill>
                <a:latin typeface="Calibri"/>
                <a:ea typeface="Calibri"/>
                <a:cs typeface="Calibri"/>
                <a:sym typeface="Calibri"/>
              </a:rPr>
              <a:t>Δήμος για Όλους</a:t>
            </a:r>
            <a:endParaRPr sz="4400" b="0" i="0" u="none" strike="noStrike" cap="none">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35"/>
                                        </p:tgtEl>
                                      </p:cBhvr>
                                    </p:animEffect>
                                    <p:set>
                                      <p:cBhvr>
                                        <p:cTn id="7" dur="1" fill="hold">
                                          <p:stCondLst>
                                            <p:cond delay="500"/>
                                          </p:stCondLst>
                                        </p:cTn>
                                        <p:tgtEl>
                                          <p:spTgt spid="63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37"/>
                                        </p:tgtEl>
                                        <p:attrNameLst>
                                          <p:attrName>style.visibility</p:attrName>
                                        </p:attrNameLst>
                                      </p:cBhvr>
                                      <p:to>
                                        <p:strVal val="visible"/>
                                      </p:to>
                                    </p:set>
                                    <p:animEffect transition="in" filter="fade">
                                      <p:cBhvr>
                                        <p:cTn id="10" dur="500"/>
                                        <p:tgtEl>
                                          <p:spTgt spid="637"/>
                                        </p:tgtEl>
                                      </p:cBhvr>
                                    </p:animEffect>
                                  </p:childTnLst>
                                </p:cTn>
                              </p:par>
                              <p:par>
                                <p:cTn id="11" presetID="10" presetClass="entr" presetSubtype="0" fill="hold" nodeType="withEffect">
                                  <p:stCondLst>
                                    <p:cond delay="0"/>
                                  </p:stCondLst>
                                  <p:childTnLst>
                                    <p:set>
                                      <p:cBhvr>
                                        <p:cTn id="12" dur="1" fill="hold">
                                          <p:stCondLst>
                                            <p:cond delay="0"/>
                                          </p:stCondLst>
                                        </p:cTn>
                                        <p:tgtEl>
                                          <p:spTgt spid="633"/>
                                        </p:tgtEl>
                                        <p:attrNameLst>
                                          <p:attrName>style.visibility</p:attrName>
                                        </p:attrNameLst>
                                      </p:cBhvr>
                                      <p:to>
                                        <p:strVal val="visible"/>
                                      </p:to>
                                    </p:set>
                                    <p:animEffect transition="in" filter="fade">
                                      <p:cBhvr>
                                        <p:cTn id="13" dur="500"/>
                                        <p:tgtEl>
                                          <p:spTgt spid="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7"/>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3200" b="1" i="0" u="none" strike="noStrike" cap="none">
                <a:solidFill>
                  <a:schemeClr val="dk1"/>
                </a:solidFill>
                <a:latin typeface="Helvetica Neue"/>
                <a:ea typeface="Helvetica Neue"/>
                <a:cs typeface="Helvetica Neue"/>
                <a:sym typeface="Helvetica Neue"/>
              </a:rPr>
              <a:t>Κατασκευή Ανοιχτού Δημοτικού Θεάτρου </a:t>
            </a:r>
            <a:br>
              <a:rPr lang="el-GR" sz="1800" b="1" i="0" u="none" strike="noStrike" cap="none">
                <a:solidFill>
                  <a:schemeClr val="dk1"/>
                </a:solidFill>
              </a:rPr>
            </a:br>
            <a:r>
              <a:rPr lang="el-GR" sz="3200" b="1" i="0" u="none" strike="noStrike" cap="none">
                <a:solidFill>
                  <a:schemeClr val="dk1"/>
                </a:solidFill>
                <a:latin typeface="Helvetica Neue"/>
                <a:ea typeface="Helvetica Neue"/>
                <a:cs typeface="Helvetica Neue"/>
                <a:sym typeface="Helvetica Neue"/>
              </a:rPr>
              <a:t>Χιλιομοδίου (Ειρήνη Παπά)</a:t>
            </a:r>
            <a:endParaRPr sz="3200" b="1" i="0" u="none" strike="noStrike" cap="none">
              <a:solidFill>
                <a:schemeClr val="dk1"/>
              </a:solidFill>
            </a:endParaRPr>
          </a:p>
        </p:txBody>
      </p:sp>
      <p:sp>
        <p:nvSpPr>
          <p:cNvPr id="225" name="Google Shape;225;p47"/>
          <p:cNvSpPr/>
          <p:nvPr/>
        </p:nvSpPr>
        <p:spPr>
          <a:xfrm>
            <a:off x="1097280" y="1845720"/>
            <a:ext cx="10057680" cy="4022640"/>
          </a:xfrm>
          <a:prstGeom prst="rect">
            <a:avLst/>
          </a:prstGeom>
          <a:noFill/>
          <a:ln>
            <a:noFill/>
          </a:ln>
        </p:spPr>
        <p:txBody>
          <a:bodyPr spcFirstLastPara="1" wrap="square" lIns="0" tIns="45000" rIns="0" bIns="45000" anchor="t" anchorCtr="0">
            <a:noAutofit/>
          </a:bodyPr>
          <a:lstStyle/>
          <a:p>
            <a:pPr marL="91440" marR="0" lvl="0" indent="-165100" algn="l" rtl="0">
              <a:lnSpc>
                <a:spcPct val="90000"/>
              </a:lnSpc>
              <a:spcBef>
                <a:spcPts val="0"/>
              </a:spcBef>
              <a:spcAft>
                <a:spcPts val="0"/>
              </a:spcAft>
              <a:buClr>
                <a:srgbClr val="0F6FC6"/>
              </a:buClr>
              <a:buSzPts val="2600"/>
              <a:buFont typeface="Noto Sans Symbols"/>
              <a:buChar char="❖"/>
            </a:pPr>
            <a:r>
              <a:rPr lang="el-GR" sz="2600" b="0" i="0" u="none" strike="noStrike" cap="none" dirty="0">
                <a:solidFill>
                  <a:schemeClr val="dk1"/>
                </a:solidFill>
                <a:latin typeface="Helvetica Neue"/>
                <a:ea typeface="Helvetica Neue"/>
                <a:cs typeface="Helvetica Neue"/>
                <a:sym typeface="Helvetica Neue"/>
              </a:rPr>
              <a:t>Προϋπολογισμός: </a:t>
            </a:r>
            <a:r>
              <a:rPr lang="el-GR" sz="2600" b="1" i="0" u="none" strike="noStrike" cap="none" dirty="0">
                <a:solidFill>
                  <a:schemeClr val="dk1"/>
                </a:solidFill>
                <a:latin typeface="Helvetica Neue"/>
                <a:ea typeface="Helvetica Neue"/>
                <a:cs typeface="Helvetica Neue"/>
                <a:sym typeface="Helvetica Neue"/>
              </a:rPr>
              <a:t>440.000€</a:t>
            </a:r>
            <a:endParaRPr sz="2600" b="1" i="0" u="none" strike="noStrike" cap="none" dirty="0">
              <a:solidFill>
                <a:schemeClr val="dk1"/>
              </a:solidFill>
            </a:endParaRPr>
          </a:p>
          <a:p>
            <a:pPr marL="91440" marR="0" lvl="0" indent="-165100" algn="l" rtl="0">
              <a:lnSpc>
                <a:spcPct val="90000"/>
              </a:lnSpc>
              <a:spcBef>
                <a:spcPts val="1400"/>
              </a:spcBef>
              <a:spcAft>
                <a:spcPts val="0"/>
              </a:spcAft>
              <a:buClr>
                <a:srgbClr val="0F6FC6"/>
              </a:buClr>
              <a:buSzPts val="2600"/>
              <a:buFont typeface="Noto Sans Symbols"/>
              <a:buChar char="❖"/>
            </a:pPr>
            <a:r>
              <a:rPr lang="el-GR" sz="2600" b="0" i="0" u="none" strike="noStrike" cap="none" dirty="0">
                <a:solidFill>
                  <a:schemeClr val="dk1"/>
                </a:solidFill>
                <a:latin typeface="Helvetica Neue"/>
                <a:ea typeface="Helvetica Neue"/>
                <a:cs typeface="Helvetica Neue"/>
                <a:sym typeface="Helvetica Neue"/>
              </a:rPr>
              <a:t>Χρηματοδότηση:</a:t>
            </a:r>
            <a:r>
              <a:rPr lang="el-GR" sz="2600" i="0" u="none" strike="noStrike" cap="none" dirty="0">
                <a:solidFill>
                  <a:schemeClr val="dk1"/>
                </a:solidFill>
                <a:latin typeface="Helvetica Neue"/>
                <a:ea typeface="Helvetica Neue"/>
                <a:cs typeface="Helvetica Neue"/>
                <a:sym typeface="Helvetica Neue"/>
              </a:rPr>
              <a:t> </a:t>
            </a:r>
            <a:r>
              <a:rPr lang="el-GR" sz="2600" b="1" i="0" u="none" strike="noStrike" cap="none" dirty="0">
                <a:solidFill>
                  <a:schemeClr val="dk1"/>
                </a:solidFill>
                <a:latin typeface="Helvetica Neue"/>
                <a:ea typeface="Helvetica Neue"/>
                <a:cs typeface="Helvetica Neue"/>
                <a:sym typeface="Helvetica Neue"/>
              </a:rPr>
              <a:t>ΕΣΠΑ (LEADER) </a:t>
            </a:r>
            <a:endParaRPr sz="2600" b="0" i="0" u="none" strike="noStrike" cap="none" dirty="0">
              <a:solidFill>
                <a:schemeClr val="dk1"/>
              </a:solidFill>
              <a:latin typeface="Arial"/>
              <a:ea typeface="Arial"/>
              <a:cs typeface="Arial"/>
              <a:sym typeface="Arial"/>
            </a:endParaRPr>
          </a:p>
          <a:p>
            <a:pPr marL="91440" marR="0" lvl="0" indent="-165100" algn="l" rtl="0">
              <a:lnSpc>
                <a:spcPct val="90000"/>
              </a:lnSpc>
              <a:spcBef>
                <a:spcPts val="1400"/>
              </a:spcBef>
              <a:spcAft>
                <a:spcPts val="0"/>
              </a:spcAft>
              <a:buClr>
                <a:srgbClr val="0F6FC6"/>
              </a:buClr>
              <a:buSzPts val="2600"/>
              <a:buFont typeface="Noto Sans Symbols"/>
              <a:buChar char="❖"/>
            </a:pPr>
            <a:r>
              <a:rPr lang="el-GR" sz="2600" b="0" i="0" u="none" strike="noStrike" cap="none" dirty="0">
                <a:solidFill>
                  <a:schemeClr val="dk1"/>
                </a:solidFill>
                <a:latin typeface="Helvetica Neue"/>
                <a:ea typeface="Helvetica Neue"/>
                <a:cs typeface="Helvetica Neue"/>
                <a:sym typeface="Helvetica Neue"/>
              </a:rPr>
              <a:t>Ανάδοχος: </a:t>
            </a:r>
            <a:r>
              <a:rPr lang="el-GR" sz="2600" b="1" i="0" u="none" strike="noStrike" cap="none" dirty="0">
                <a:solidFill>
                  <a:schemeClr val="dk1"/>
                </a:solidFill>
                <a:latin typeface="Helvetica Neue"/>
                <a:ea typeface="Helvetica Neue"/>
                <a:cs typeface="Helvetica Neue"/>
                <a:sym typeface="Helvetica Neue"/>
              </a:rPr>
              <a:t>ΠΙΣΤΕΥΟΣ ΑΕ </a:t>
            </a:r>
            <a:endParaRPr sz="2600" b="1" i="0" u="none" strike="noStrike" cap="none" dirty="0">
              <a:solidFill>
                <a:schemeClr val="dk1"/>
              </a:solidFill>
            </a:endParaRPr>
          </a:p>
          <a:p>
            <a:pPr marL="91440" marR="0" lvl="0" indent="-165100" algn="l" rtl="0">
              <a:lnSpc>
                <a:spcPct val="90000"/>
              </a:lnSpc>
              <a:spcBef>
                <a:spcPts val="1400"/>
              </a:spcBef>
              <a:spcAft>
                <a:spcPts val="0"/>
              </a:spcAft>
              <a:buClr>
                <a:srgbClr val="0F6FC6"/>
              </a:buClr>
              <a:buSzPts val="2600"/>
              <a:buFont typeface="Noto Sans Symbols"/>
              <a:buChar char="❖"/>
            </a:pPr>
            <a:r>
              <a:rPr lang="el-GR" sz="2600" b="0" i="0" u="none" strike="noStrike" cap="none" dirty="0">
                <a:solidFill>
                  <a:schemeClr val="dk1"/>
                </a:solidFill>
                <a:latin typeface="Helvetica Neue"/>
                <a:ea typeface="Helvetica Neue"/>
                <a:cs typeface="Helvetica Neue"/>
                <a:sym typeface="Helvetica Neue"/>
              </a:rPr>
              <a:t>Έκπτωση: </a:t>
            </a:r>
            <a:r>
              <a:rPr lang="el-GR" sz="2600" b="1" i="0" u="none" strike="noStrike" cap="none" dirty="0">
                <a:solidFill>
                  <a:schemeClr val="dk1"/>
                </a:solidFill>
                <a:latin typeface="Helvetica Neue"/>
                <a:ea typeface="Helvetica Neue"/>
                <a:cs typeface="Helvetica Neue"/>
                <a:sym typeface="Helvetica Neue"/>
              </a:rPr>
              <a:t>45,70%</a:t>
            </a:r>
            <a:endParaRPr sz="2600" b="1" i="0" u="none" strike="noStrike" cap="none" dirty="0">
              <a:solidFill>
                <a:schemeClr val="dk1"/>
              </a:solidFill>
            </a:endParaRPr>
          </a:p>
          <a:p>
            <a:pPr marL="91440" marR="0" lvl="0" indent="-165100" algn="l" rtl="0">
              <a:lnSpc>
                <a:spcPct val="90000"/>
              </a:lnSpc>
              <a:spcBef>
                <a:spcPts val="1400"/>
              </a:spcBef>
              <a:spcAft>
                <a:spcPts val="0"/>
              </a:spcAft>
              <a:buClr>
                <a:srgbClr val="0F6FC6"/>
              </a:buClr>
              <a:buSzPts val="2600"/>
              <a:buFont typeface="Noto Sans Symbols"/>
              <a:buChar char="❖"/>
            </a:pPr>
            <a:r>
              <a:rPr lang="el-GR" sz="2600" b="0" i="0" u="none" strike="noStrike" cap="none" dirty="0">
                <a:solidFill>
                  <a:schemeClr val="dk1"/>
                </a:solidFill>
                <a:latin typeface="Helvetica Neue"/>
                <a:ea typeface="Helvetica Neue"/>
                <a:cs typeface="Helvetica Neue"/>
                <a:sym typeface="Helvetica Neue"/>
              </a:rPr>
              <a:t>Κατάσταση: </a:t>
            </a:r>
            <a:r>
              <a:rPr lang="el-GR" sz="2600" b="1" i="0" u="none" strike="noStrike" cap="none" dirty="0">
                <a:solidFill>
                  <a:schemeClr val="dk1"/>
                </a:solidFill>
                <a:latin typeface="Helvetica Neue"/>
                <a:ea typeface="Helvetica Neue"/>
                <a:cs typeface="Helvetica Neue"/>
                <a:sym typeface="Helvetica Neue"/>
              </a:rPr>
              <a:t>Π</a:t>
            </a:r>
            <a:r>
              <a:rPr lang="el-GR" sz="2600" b="1" dirty="0">
                <a:solidFill>
                  <a:schemeClr val="dk1"/>
                </a:solidFill>
                <a:latin typeface="Helvetica Neue"/>
                <a:ea typeface="Helvetica Neue"/>
                <a:cs typeface="Helvetica Neue"/>
                <a:sym typeface="Helvetica Neue"/>
              </a:rPr>
              <a:t>εραιωμένο</a:t>
            </a:r>
            <a:endParaRPr sz="2600" b="1" i="0" u="none" strike="noStrike" cap="none"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8"/>
          <p:cNvSpPr/>
          <p:nvPr/>
        </p:nvSpPr>
        <p:spPr>
          <a:xfrm>
            <a:off x="1097280" y="286560"/>
            <a:ext cx="10057680" cy="1450080"/>
          </a:xfrm>
          <a:prstGeom prst="rect">
            <a:avLst/>
          </a:prstGeom>
          <a:noFill/>
          <a:ln>
            <a:noFill/>
          </a:ln>
        </p:spPr>
        <p:txBody>
          <a:bodyPr spcFirstLastPara="1" wrap="square" lIns="90000" tIns="45000" rIns="90000" bIns="45000" anchor="ctr" anchorCtr="0">
            <a:noAutofit/>
          </a:bodyPr>
          <a:lstStyle/>
          <a:p>
            <a:pPr marL="0" marR="0" lvl="0" indent="0" algn="ctr" rtl="0">
              <a:lnSpc>
                <a:spcPct val="85000"/>
              </a:lnSpc>
              <a:spcBef>
                <a:spcPts val="0"/>
              </a:spcBef>
              <a:spcAft>
                <a:spcPts val="0"/>
              </a:spcAft>
              <a:buNone/>
            </a:pPr>
            <a:r>
              <a:rPr lang="el-GR" sz="4800" b="0" i="0" u="none" strike="noStrike" cap="none">
                <a:solidFill>
                  <a:schemeClr val="dk1"/>
                </a:solidFill>
                <a:latin typeface="Helvetica Neue"/>
                <a:ea typeface="Helvetica Neue"/>
                <a:cs typeface="Helvetica Neue"/>
                <a:sym typeface="Helvetica Neue"/>
              </a:rPr>
              <a:t>Απολογισμός Πεπραγμένων</a:t>
            </a:r>
            <a:endParaRPr sz="4800" b="0" i="0" u="none" strike="noStrike" cap="none">
              <a:solidFill>
                <a:schemeClr val="dk1"/>
              </a:solidFill>
              <a:latin typeface="Arial"/>
              <a:ea typeface="Arial"/>
              <a:cs typeface="Arial"/>
              <a:sym typeface="Arial"/>
            </a:endParaRPr>
          </a:p>
        </p:txBody>
      </p:sp>
      <p:sp>
        <p:nvSpPr>
          <p:cNvPr id="231" name="Google Shape;231;p48"/>
          <p:cNvSpPr/>
          <p:nvPr/>
        </p:nvSpPr>
        <p:spPr>
          <a:xfrm>
            <a:off x="493560" y="1845360"/>
            <a:ext cx="4949280" cy="4022640"/>
          </a:xfrm>
          <a:prstGeom prst="rect">
            <a:avLst/>
          </a:prstGeom>
          <a:noFill/>
          <a:ln>
            <a:noFill/>
          </a:ln>
        </p:spPr>
        <p:txBody>
          <a:bodyPr spcFirstLastPara="1" wrap="square" lIns="0" tIns="45000" rIns="0" bIns="45000" anchor="t" anchorCtr="0">
            <a:noAutofit/>
          </a:bodyPr>
          <a:lstStyle/>
          <a:p>
            <a:pPr marL="457200" lvl="0" indent="-355600" algn="l" rtl="0">
              <a:lnSpc>
                <a:spcPct val="90000"/>
              </a:lnSpc>
              <a:spcBef>
                <a:spcPts val="0"/>
              </a:spcBef>
              <a:spcAft>
                <a:spcPts val="0"/>
              </a:spcAft>
              <a:buClr>
                <a:schemeClr val="dk1"/>
              </a:buClr>
              <a:buSzPts val="2000"/>
              <a:buFont typeface="Helvetica Neue"/>
              <a:buChar char=" "/>
            </a:pPr>
            <a:r>
              <a:rPr lang="el-GR" sz="2000" b="1" dirty="0">
                <a:solidFill>
                  <a:schemeClr val="dk1"/>
                </a:solidFill>
                <a:latin typeface="Helvetica Neue"/>
                <a:ea typeface="Helvetica Neue"/>
                <a:cs typeface="Helvetica Neue"/>
                <a:sym typeface="Helvetica Neue"/>
              </a:rPr>
              <a:t>Έργα που Παρελήφθησαν από την προηγούμενη δημοτική αρχή, και:</a:t>
            </a:r>
            <a:endParaRPr sz="2000" dirty="0">
              <a:solidFill>
                <a:schemeClr val="dk1"/>
              </a:solidFill>
              <a:latin typeface="Helvetica Neue"/>
              <a:ea typeface="Helvetica Neue"/>
              <a:cs typeface="Helvetica Neue"/>
              <a:sym typeface="Helvetica Neue"/>
            </a:endParaRPr>
          </a:p>
          <a:p>
            <a:pPr marL="914400" lvl="1" indent="-342900" algn="l" rtl="0">
              <a:lnSpc>
                <a:spcPct val="90000"/>
              </a:lnSpc>
              <a:spcBef>
                <a:spcPts val="402"/>
              </a:spcBef>
              <a:spcAft>
                <a:spcPts val="0"/>
              </a:spcAft>
              <a:buClr>
                <a:srgbClr val="0070C0"/>
              </a:buClr>
              <a:buSzPts val="1800"/>
              <a:buFont typeface="Noto Sans Symbols"/>
              <a:buChar char="❖"/>
            </a:pPr>
            <a:r>
              <a:rPr lang="el-GR" sz="1800" dirty="0">
                <a:solidFill>
                  <a:schemeClr val="dk1"/>
                </a:solidFill>
                <a:latin typeface="Helvetica Neue"/>
                <a:ea typeface="Helvetica Neue"/>
                <a:cs typeface="Helvetica Neue"/>
                <a:sym typeface="Helvetica Neue"/>
              </a:rPr>
              <a:t>Ολοκληρώθηκαν μεταξύ 01/09/2021 και 31/08/2022,</a:t>
            </a:r>
            <a:endParaRPr sz="1800" dirty="0">
              <a:solidFill>
                <a:schemeClr val="dk1"/>
              </a:solidFill>
              <a:latin typeface="Helvetica Neue"/>
              <a:ea typeface="Helvetica Neue"/>
              <a:cs typeface="Helvetica Neue"/>
              <a:sym typeface="Helvetica Neue"/>
            </a:endParaRPr>
          </a:p>
          <a:p>
            <a:pPr marL="914400" lvl="1" indent="-355600" algn="l" rtl="0">
              <a:lnSpc>
                <a:spcPct val="90000"/>
              </a:lnSpc>
              <a:spcBef>
                <a:spcPts val="601"/>
              </a:spcBef>
              <a:spcAft>
                <a:spcPts val="0"/>
              </a:spcAft>
              <a:buClr>
                <a:srgbClr val="0000FF"/>
              </a:buClr>
              <a:buSzPts val="2000"/>
              <a:buFont typeface="Noto Sans Symbols"/>
              <a:buChar char="❖"/>
            </a:pPr>
            <a:r>
              <a:rPr lang="el-GR" sz="2000" b="1" dirty="0">
                <a:solidFill>
                  <a:srgbClr val="0000FF"/>
                </a:solidFill>
                <a:latin typeface="Helvetica Neue"/>
                <a:ea typeface="Helvetica Neue"/>
                <a:cs typeface="Helvetica Neue"/>
                <a:sym typeface="Helvetica Neue"/>
              </a:rPr>
              <a:t>Η εκτέλεσή τους συνεχίζεται.</a:t>
            </a:r>
            <a:endParaRPr sz="2000" b="1" dirty="0">
              <a:solidFill>
                <a:srgbClr val="0000FF"/>
              </a:solidFill>
              <a:latin typeface="Helvetica Neue"/>
              <a:ea typeface="Helvetica Neue"/>
              <a:cs typeface="Helvetica Neue"/>
              <a:sym typeface="Helvetica Neue"/>
            </a:endParaRPr>
          </a:p>
          <a:p>
            <a:pPr marL="914400" lvl="0" indent="0" algn="l" rtl="0">
              <a:lnSpc>
                <a:spcPct val="90000"/>
              </a:lnSpc>
              <a:spcBef>
                <a:spcPts val="601"/>
              </a:spcBef>
              <a:spcAft>
                <a:spcPts val="0"/>
              </a:spcAft>
              <a:buNone/>
            </a:pPr>
            <a:endParaRPr sz="1800" dirty="0">
              <a:solidFill>
                <a:schemeClr val="dk1"/>
              </a:solidFill>
              <a:latin typeface="Helvetica Neue"/>
              <a:ea typeface="Helvetica Neue"/>
              <a:cs typeface="Helvetica Neue"/>
              <a:sym typeface="Helvetica Neue"/>
            </a:endParaRPr>
          </a:p>
          <a:p>
            <a:pPr marL="91440" marR="0" lvl="0" indent="-127000" algn="l" rtl="0">
              <a:lnSpc>
                <a:spcPct val="90000"/>
              </a:lnSpc>
              <a:spcBef>
                <a:spcPts val="0"/>
              </a:spcBef>
              <a:spcAft>
                <a:spcPts val="0"/>
              </a:spcAft>
              <a:buClr>
                <a:schemeClr val="dk1"/>
              </a:buClr>
              <a:buSzPts val="2000"/>
              <a:buFont typeface="Helvetica Neue"/>
              <a:buChar char=" "/>
            </a:pPr>
            <a:endParaRPr sz="2000" b="1" dirty="0">
              <a:solidFill>
                <a:schemeClr val="dk1"/>
              </a:solidFill>
              <a:latin typeface="Helvetica Neue"/>
              <a:ea typeface="Helvetica Neue"/>
              <a:cs typeface="Helvetica Neue"/>
              <a:sym typeface="Helvetica Neue"/>
            </a:endParaRPr>
          </a:p>
        </p:txBody>
      </p:sp>
      <p:sp>
        <p:nvSpPr>
          <p:cNvPr id="232" name="Google Shape;232;p48"/>
          <p:cNvSpPr/>
          <p:nvPr/>
        </p:nvSpPr>
        <p:spPr>
          <a:xfrm>
            <a:off x="5443200" y="1845360"/>
            <a:ext cx="6325920" cy="4022640"/>
          </a:xfrm>
          <a:prstGeom prst="rect">
            <a:avLst/>
          </a:prstGeom>
          <a:noFill/>
          <a:ln>
            <a:noFill/>
          </a:ln>
        </p:spPr>
        <p:txBody>
          <a:bodyPr spcFirstLastPara="1" wrap="square" lIns="0" tIns="45000" rIns="0" bIns="45000" anchor="t" anchorCtr="0">
            <a:noAutofit/>
          </a:bodyPr>
          <a:lstStyle/>
          <a:p>
            <a:pPr marL="91440" lvl="0" indent="-127000" algn="l" rtl="0">
              <a:lnSpc>
                <a:spcPct val="90000"/>
              </a:lnSpc>
              <a:spcBef>
                <a:spcPts val="0"/>
              </a:spcBef>
              <a:spcAft>
                <a:spcPts val="0"/>
              </a:spcAft>
              <a:buClr>
                <a:schemeClr val="dk1"/>
              </a:buClr>
              <a:buSzPts val="2000"/>
              <a:buFont typeface="Helvetica Neue"/>
              <a:buChar char=" "/>
            </a:pPr>
            <a:r>
              <a:rPr lang="el-GR" sz="2000" b="1">
                <a:solidFill>
                  <a:schemeClr val="dk1"/>
                </a:solidFill>
                <a:latin typeface="Helvetica Neue"/>
                <a:ea typeface="Helvetica Neue"/>
                <a:cs typeface="Helvetica Neue"/>
                <a:sym typeface="Helvetica Neue"/>
              </a:rPr>
              <a:t>Έργα που Σχεδιάστηκαν από την παρούσα Δημοτική Αρχή, και:</a:t>
            </a:r>
            <a:endParaRPr sz="2000">
              <a:solidFill>
                <a:schemeClr val="dk1"/>
              </a:solidFill>
              <a:latin typeface="Helvetica Neue"/>
              <a:ea typeface="Helvetica Neue"/>
              <a:cs typeface="Helvetica Neue"/>
              <a:sym typeface="Helvetica Neue"/>
            </a:endParaRPr>
          </a:p>
          <a:p>
            <a:pPr marL="384120" lvl="1" indent="-182159" algn="l" rtl="0">
              <a:lnSpc>
                <a:spcPct val="90000"/>
              </a:lnSpc>
              <a:spcBef>
                <a:spcPts val="402"/>
              </a:spcBef>
              <a:spcAft>
                <a:spcPts val="0"/>
              </a:spcAft>
              <a:buClr>
                <a:srgbClr val="0070C0"/>
              </a:buClr>
              <a:buSzPts val="1800"/>
              <a:buFont typeface="Noto Sans Symbols"/>
              <a:buChar char="❖"/>
            </a:pPr>
            <a:r>
              <a:rPr lang="el-GR" sz="1800">
                <a:solidFill>
                  <a:schemeClr val="dk1"/>
                </a:solidFill>
                <a:latin typeface="Helvetica Neue"/>
                <a:ea typeface="Helvetica Neue"/>
                <a:cs typeface="Helvetica Neue"/>
                <a:sym typeface="Helvetica Neue"/>
              </a:rPr>
              <a:t>Βρίσκονται σε φάση δημοπράτησης ή συμβασιοποίησης,</a:t>
            </a:r>
            <a:endParaRPr sz="1800">
              <a:solidFill>
                <a:schemeClr val="dk1"/>
              </a:solidFill>
              <a:latin typeface="Helvetica Neue"/>
              <a:ea typeface="Helvetica Neue"/>
              <a:cs typeface="Helvetica Neue"/>
              <a:sym typeface="Helvetica Neue"/>
            </a:endParaRPr>
          </a:p>
          <a:p>
            <a:pPr marL="384120" lvl="1" indent="-182159" algn="l" rtl="0">
              <a:lnSpc>
                <a:spcPct val="90000"/>
              </a:lnSpc>
              <a:spcBef>
                <a:spcPts val="601"/>
              </a:spcBef>
              <a:spcAft>
                <a:spcPts val="0"/>
              </a:spcAft>
              <a:buClr>
                <a:srgbClr val="0070C0"/>
              </a:buClr>
              <a:buSzPts val="1800"/>
              <a:buFont typeface="Noto Sans Symbols"/>
              <a:buChar char="❖"/>
            </a:pPr>
            <a:r>
              <a:rPr lang="el-GR" sz="1800">
                <a:solidFill>
                  <a:schemeClr val="dk1"/>
                </a:solidFill>
                <a:latin typeface="Helvetica Neue"/>
                <a:ea typeface="Helvetica Neue"/>
                <a:cs typeface="Helvetica Neue"/>
                <a:sym typeface="Helvetica Neue"/>
              </a:rPr>
              <a:t>Βρίσκονται σε φάση υλοποίησης.</a:t>
            </a:r>
            <a:endParaRPr sz="1800">
              <a:solidFill>
                <a:schemeClr val="dk1"/>
              </a:solidFill>
              <a:latin typeface="Helvetica Neue"/>
              <a:ea typeface="Helvetica Neue"/>
              <a:cs typeface="Helvetica Neue"/>
              <a:sym typeface="Helvetica Neue"/>
            </a:endParaRPr>
          </a:p>
          <a:p>
            <a:pPr marL="384120" lvl="1" indent="-182159" algn="l" rtl="0">
              <a:lnSpc>
                <a:spcPct val="90000"/>
              </a:lnSpc>
              <a:spcBef>
                <a:spcPts val="601"/>
              </a:spcBef>
              <a:spcAft>
                <a:spcPts val="0"/>
              </a:spcAft>
              <a:buClr>
                <a:srgbClr val="0070C0"/>
              </a:buClr>
              <a:buSzPts val="1800"/>
              <a:buFont typeface="Helvetica Neue"/>
              <a:buChar char="❖"/>
            </a:pPr>
            <a:r>
              <a:rPr lang="el-GR" sz="1800">
                <a:solidFill>
                  <a:schemeClr val="dk1"/>
                </a:solidFill>
                <a:latin typeface="Helvetica Neue"/>
                <a:ea typeface="Helvetica Neue"/>
                <a:cs typeface="Helvetica Neue"/>
                <a:sym typeface="Helvetica Neue"/>
              </a:rPr>
              <a:t>Ολοκληρώθηκαν, μεταξύ 01/09/2021 και  31/08/2022.</a:t>
            </a:r>
            <a:endParaRPr sz="1800">
              <a:solidFill>
                <a:schemeClr val="dk1"/>
              </a:solidFill>
              <a:latin typeface="Helvetica Neue"/>
              <a:ea typeface="Helvetica Neue"/>
              <a:cs typeface="Helvetica Neue"/>
              <a:sym typeface="Helvetica Neue"/>
            </a:endParaRPr>
          </a:p>
          <a:p>
            <a:pPr marL="201240" lvl="0" indent="0" algn="l" rtl="0">
              <a:lnSpc>
                <a:spcPct val="90000"/>
              </a:lnSpc>
              <a:spcBef>
                <a:spcPts val="601"/>
              </a:spcBef>
              <a:spcAft>
                <a:spcPts val="0"/>
              </a:spcAft>
              <a:buClr>
                <a:schemeClr val="dk1"/>
              </a:buClr>
              <a:buFont typeface="Arial"/>
              <a:buNone/>
            </a:pPr>
            <a:endParaRPr sz="1800">
              <a:solidFill>
                <a:schemeClr val="dk1"/>
              </a:solidFill>
              <a:latin typeface="Helvetica Neue"/>
              <a:ea typeface="Helvetica Neue"/>
              <a:cs typeface="Helvetica Neue"/>
              <a:sym typeface="Helvetica Neue"/>
            </a:endParaRPr>
          </a:p>
          <a:p>
            <a:pPr marL="201240" marR="0" lvl="0" indent="0" algn="l" rtl="0">
              <a:lnSpc>
                <a:spcPct val="90000"/>
              </a:lnSpc>
              <a:spcBef>
                <a:spcPts val="601"/>
              </a:spcBef>
              <a:spcAft>
                <a:spcPts val="0"/>
              </a:spcAft>
              <a:buNone/>
            </a:pPr>
            <a:endParaRPr sz="2000" b="1">
              <a:solidFill>
                <a:schemeClr val="dk1"/>
              </a:solidFill>
              <a:latin typeface="Helvetica Neue"/>
              <a:ea typeface="Helvetica Neue"/>
              <a:cs typeface="Helvetica Neue"/>
              <a:sym typeface="Helvetica Neue"/>
            </a:endParaRPr>
          </a:p>
        </p:txBody>
      </p:sp>
      <p:sp>
        <p:nvSpPr>
          <p:cNvPr id="233" name="Google Shape;233;p48"/>
          <p:cNvSpPr/>
          <p:nvPr/>
        </p:nvSpPr>
        <p:spPr>
          <a:xfrm>
            <a:off x="976920" y="5250960"/>
            <a:ext cx="3633900" cy="853500"/>
          </a:xfrm>
          <a:prstGeom prst="rect">
            <a:avLst/>
          </a:prstGeom>
          <a:noFill/>
          <a:ln>
            <a:noFill/>
          </a:ln>
        </p:spPr>
        <p:txBody>
          <a:bodyPr spcFirstLastPara="1" wrap="square" lIns="25550" tIns="25550" rIns="25550" bIns="25550" anchor="ctr" anchorCtr="0">
            <a:noAutofit/>
          </a:bodyPr>
          <a:lstStyle/>
          <a:p>
            <a:pPr marL="0" marR="0" lvl="0" indent="0" algn="l" rtl="0">
              <a:lnSpc>
                <a:spcPct val="120000"/>
              </a:lnSpc>
              <a:spcBef>
                <a:spcPts val="0"/>
              </a:spcBef>
              <a:spcAft>
                <a:spcPts val="0"/>
              </a:spcAft>
              <a:buNone/>
            </a:pPr>
            <a:r>
              <a:rPr lang="el-GR" sz="1600" b="1" i="0" u="none" strike="noStrike" cap="none">
                <a:solidFill>
                  <a:srgbClr val="0070C0"/>
                </a:solidFill>
                <a:latin typeface="Helvetica Neue"/>
                <a:ea typeface="Helvetica Neue"/>
                <a:cs typeface="Helvetica Neue"/>
                <a:sym typeface="Helvetica Neue"/>
              </a:rPr>
              <a:t>Γιώργος Σπ. Πούρος</a:t>
            </a:r>
            <a:endParaRPr sz="1600" b="0" i="0" u="none" strike="noStrike" cap="none">
              <a:latin typeface="Arial"/>
              <a:ea typeface="Arial"/>
              <a:cs typeface="Arial"/>
              <a:sym typeface="Arial"/>
            </a:endParaRPr>
          </a:p>
          <a:p>
            <a:pPr marL="0" marR="0" lvl="0" indent="0" algn="l" rtl="0">
              <a:lnSpc>
                <a:spcPct val="120000"/>
              </a:lnSpc>
              <a:spcBef>
                <a:spcPts val="0"/>
              </a:spcBef>
              <a:spcAft>
                <a:spcPts val="0"/>
              </a:spcAft>
              <a:buNone/>
            </a:pPr>
            <a:r>
              <a:rPr lang="el-GR" sz="1400" b="1" i="0" u="none" strike="noStrike" cap="none">
                <a:solidFill>
                  <a:srgbClr val="0070C0"/>
                </a:solidFill>
                <a:latin typeface="Helvetica Neue"/>
                <a:ea typeface="Helvetica Neue"/>
                <a:cs typeface="Helvetica Neue"/>
                <a:sym typeface="Helvetica Neue"/>
              </a:rPr>
              <a:t>Αναπληρωτής Δήμαρχος</a:t>
            </a:r>
            <a:endParaRPr sz="1400" b="0" i="0" u="none" strike="noStrike" cap="none">
              <a:latin typeface="Arial"/>
              <a:ea typeface="Arial"/>
              <a:cs typeface="Arial"/>
              <a:sym typeface="Arial"/>
            </a:endParaRPr>
          </a:p>
          <a:p>
            <a:pPr marL="0" marR="0" lvl="0" indent="0" algn="l" rtl="0">
              <a:lnSpc>
                <a:spcPct val="120000"/>
              </a:lnSpc>
              <a:spcBef>
                <a:spcPts val="0"/>
              </a:spcBef>
              <a:spcAft>
                <a:spcPts val="0"/>
              </a:spcAft>
              <a:buNone/>
            </a:pPr>
            <a:r>
              <a:rPr lang="el-GR" sz="1400" b="1" i="0" u="none" strike="noStrike" cap="none">
                <a:solidFill>
                  <a:srgbClr val="0070C0"/>
                </a:solidFill>
                <a:latin typeface="Helvetica Neue"/>
                <a:ea typeface="Helvetica Neue"/>
                <a:cs typeface="Helvetica Neue"/>
                <a:sym typeface="Helvetica Neue"/>
              </a:rPr>
              <a:t>Αντιδήμαρχος Τεχνικών Υπηρεσιών</a:t>
            </a:r>
            <a:endParaRPr sz="1400" b="0" i="0" u="none" strike="noStrike" cap="none">
              <a:latin typeface="Arial"/>
              <a:ea typeface="Arial"/>
              <a:cs typeface="Arial"/>
              <a:sym typeface="Arial"/>
            </a:endParaRPr>
          </a:p>
        </p:txBody>
      </p:sp>
      <p:pic>
        <p:nvPicPr>
          <p:cNvPr id="234" name="Google Shape;234;p48" descr="Αρχείο:Δηλωτικό σήμα Κορινθίων.png - Βικιπαίδεια"/>
          <p:cNvPicPr preferRelativeResize="0"/>
          <p:nvPr/>
        </p:nvPicPr>
        <p:blipFill rotWithShape="1">
          <a:blip r:embed="rId3">
            <a:alphaModFix/>
          </a:blip>
          <a:srcRect/>
          <a:stretch/>
        </p:blipFill>
        <p:spPr>
          <a:xfrm>
            <a:off x="10488488" y="177840"/>
            <a:ext cx="1004400" cy="1375920"/>
          </a:xfrm>
          <a:prstGeom prst="rect">
            <a:avLst/>
          </a:prstGeom>
          <a:noFill/>
          <a:ln>
            <a:noFill/>
          </a:ln>
        </p:spPr>
      </p:pic>
      <p:sp>
        <p:nvSpPr>
          <p:cNvPr id="235" name="Google Shape;235;p48"/>
          <p:cNvSpPr/>
          <p:nvPr/>
        </p:nvSpPr>
        <p:spPr>
          <a:xfrm>
            <a:off x="938760" y="106200"/>
            <a:ext cx="2929800" cy="388500"/>
          </a:xfrm>
          <a:prstGeom prst="rect">
            <a:avLst/>
          </a:prstGeom>
          <a:noFill/>
          <a:ln>
            <a:noFill/>
          </a:ln>
        </p:spPr>
        <p:txBody>
          <a:bodyPr spcFirstLastPara="1" wrap="square" lIns="25550" tIns="25550" rIns="25550" bIns="25550" anchor="ctr" anchorCtr="0">
            <a:noAutofit/>
          </a:bodyPr>
          <a:lstStyle/>
          <a:p>
            <a:pPr marL="0" marR="0" lvl="0" indent="0" algn="l" rtl="0">
              <a:lnSpc>
                <a:spcPct val="120000"/>
              </a:lnSpc>
              <a:spcBef>
                <a:spcPts val="0"/>
              </a:spcBef>
              <a:spcAft>
                <a:spcPts val="0"/>
              </a:spcAft>
              <a:buNone/>
            </a:pPr>
            <a:r>
              <a:rPr lang="el-GR" sz="1850" b="1" i="0" u="none" strike="noStrike" cap="none">
                <a:solidFill>
                  <a:srgbClr val="0070C0"/>
                </a:solidFill>
                <a:latin typeface="Helvetica Neue"/>
                <a:ea typeface="Helvetica Neue"/>
                <a:cs typeface="Helvetica Neue"/>
                <a:sym typeface="Helvetica Neue"/>
              </a:rPr>
              <a:t>Ετήσιος Απολογισμός</a:t>
            </a:r>
            <a:endParaRPr sz="1850" b="0" i="0" u="none" strike="noStrike" cap="none">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3191</Words>
  <Application>Microsoft Office PowerPoint</Application>
  <PresentationFormat>Ευρεία οθόνη</PresentationFormat>
  <Paragraphs>511</Paragraphs>
  <Slides>73</Slides>
  <Notes>72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3</vt:i4>
      </vt:variant>
      <vt:variant>
        <vt:lpstr>Τίτλοι διαφανειών</vt:lpstr>
      </vt:variant>
      <vt:variant>
        <vt:i4>73</vt:i4>
      </vt:variant>
    </vt:vector>
  </HeadingPairs>
  <TitlesOfParts>
    <vt:vector size="82" baseType="lpstr">
      <vt:lpstr>Noto Sans Symbols</vt:lpstr>
      <vt:lpstr>Arial</vt:lpstr>
      <vt:lpstr>Calibri</vt:lpstr>
      <vt:lpstr>Helvetica Neue</vt:lpstr>
      <vt:lpstr>Helvetica</vt:lpstr>
      <vt:lpstr>Helvetica Neue Light</vt:lpstr>
      <vt:lpstr>Office Theme</vt:lpstr>
      <vt:lpstr>Office Theme</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Απολογισμός Πεπραγμένων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Αποκατάσταση ζημιών των οδικών υποδομών και των συνοδών τους υδραυλικών έργων του Δήμου Κορινθίων Περιφερειακής Ενότητας Κορινθίας, που επλήγη από την φυσική καταστροφή της 18ης και 19ης Σεπτεμβρίου 2020, προϋπολογισμού μελέτης 1.000.000,00€ (συμπεριλαμβανομένου Φ.Π.Α.)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cp:lastModifiedBy>Αντιδήμαρχος Τεχνικών Υπηρεσιών</cp:lastModifiedBy>
  <cp:revision>18</cp:revision>
  <dcterms:modified xsi:type="dcterms:W3CDTF">2022-09-21T14:53:53Z</dcterms:modified>
</cp:coreProperties>
</file>